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0" r:id="rId5"/>
    <p:sldId id="257" r:id="rId6"/>
    <p:sldId id="258" r:id="rId7"/>
    <p:sldId id="262" r:id="rId8"/>
    <p:sldId id="263" r:id="rId9"/>
    <p:sldId id="264" r:id="rId10"/>
    <p:sldId id="265" r:id="rId11"/>
    <p:sldId id="267" r:id="rId12"/>
    <p:sldId id="298" r:id="rId13"/>
    <p:sldId id="282" r:id="rId14"/>
    <p:sldId id="281" r:id="rId15"/>
    <p:sldId id="297" r:id="rId16"/>
    <p:sldId id="287" r:id="rId17"/>
    <p:sldId id="288" r:id="rId18"/>
    <p:sldId id="290" r:id="rId19"/>
    <p:sldId id="289" r:id="rId20"/>
    <p:sldId id="292" r:id="rId21"/>
    <p:sldId id="291" r:id="rId22"/>
    <p:sldId id="293" r:id="rId23"/>
    <p:sldId id="294" r:id="rId24"/>
    <p:sldId id="296" r:id="rId25"/>
    <p:sldId id="295" r:id="rId2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C. Castro" initials="CCC" lastIdx="1" clrIdx="0">
    <p:extLst>
      <p:ext uri="{19B8F6BF-5375-455C-9EA6-DF929625EA0E}">
        <p15:presenceInfo xmlns:p15="http://schemas.microsoft.com/office/powerpoint/2012/main" userId="dc57d252b28b5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32C8C-5D15-4F85-8031-99A98931A267}" v="161" dt="2020-10-28T18:24:35.058"/>
  </p1510:revLst>
</p1510:revInfo>
</file>

<file path=ppt/tableStyles.xml><?xml version="1.0" encoding="utf-8"?>
<a:tblStyleLst xmlns:a="http://schemas.openxmlformats.org/drawingml/2006/main" def="{5C22544A-7EE6-4342-B048-85BDC9FD1C3A}">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9118F-F7B2-4889-8433-6F7C33F7CBF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43FB7A1-BF63-4E46-BB13-9118C49F5E29}">
      <dgm:prSet/>
      <dgm:spPr>
        <a:solidFill>
          <a:srgbClr val="FFC000"/>
        </a:solidFill>
      </dgm:spPr>
      <dgm:t>
        <a:bodyPr/>
        <a:lstStyle/>
        <a:p>
          <a:pPr>
            <a:buNone/>
          </a:pPr>
          <a:r>
            <a:rPr lang="es-ES"/>
            <a:t>Taxonomía de los riesgos:</a:t>
          </a:r>
          <a:endParaRPr lang="en-US"/>
        </a:p>
      </dgm:t>
    </dgm:pt>
    <dgm:pt modelId="{9DE3B627-3558-4E33-A04B-EAD22EBA79E9}" type="parTrans" cxnId="{637BED74-51F6-40D6-83D7-D650D2E5C43F}">
      <dgm:prSet/>
      <dgm:spPr/>
      <dgm:t>
        <a:bodyPr/>
        <a:lstStyle/>
        <a:p>
          <a:endParaRPr lang="en-US"/>
        </a:p>
      </dgm:t>
    </dgm:pt>
    <dgm:pt modelId="{B8F5FBD8-BFAA-4FF6-9E0D-CBF17015180A}" type="sibTrans" cxnId="{637BED74-51F6-40D6-83D7-D650D2E5C43F}">
      <dgm:prSet/>
      <dgm:spPr/>
      <dgm:t>
        <a:bodyPr/>
        <a:lstStyle/>
        <a:p>
          <a:endParaRPr lang="en-US"/>
        </a:p>
      </dgm:t>
    </dgm:pt>
    <dgm:pt modelId="{BC0A86B1-EB39-447E-B66D-839AD9D978B0}">
      <dgm:prSet/>
      <dgm:spPr>
        <a:solidFill>
          <a:schemeClr val="accent4">
            <a:lumMod val="40000"/>
            <a:lumOff val="60000"/>
            <a:alpha val="90000"/>
          </a:schemeClr>
        </a:solidFill>
      </dgm:spPr>
      <dgm:t>
        <a:bodyPr/>
        <a:lstStyle/>
        <a:p>
          <a:pPr>
            <a:buFont typeface="Wingdings" panose="05000000000000000000" pitchFamily="2" charset="2"/>
            <a:buChar char="§"/>
          </a:pPr>
          <a:r>
            <a:rPr lang="es-ES"/>
            <a:t>Riesgo de mercado.</a:t>
          </a:r>
          <a:endParaRPr lang="en-US"/>
        </a:p>
      </dgm:t>
    </dgm:pt>
    <dgm:pt modelId="{67FA0CED-3920-4A4C-A6AD-F88261364068}" type="parTrans" cxnId="{DD8DE484-CAD6-4E5F-8A85-CB03B2C8CF89}">
      <dgm:prSet/>
      <dgm:spPr/>
      <dgm:t>
        <a:bodyPr/>
        <a:lstStyle/>
        <a:p>
          <a:endParaRPr lang="en-US"/>
        </a:p>
      </dgm:t>
    </dgm:pt>
    <dgm:pt modelId="{C1E94EFE-CDF5-452D-9FDC-ABA3E15FF23A}" type="sibTrans" cxnId="{DD8DE484-CAD6-4E5F-8A85-CB03B2C8CF89}">
      <dgm:prSet/>
      <dgm:spPr/>
      <dgm:t>
        <a:bodyPr/>
        <a:lstStyle/>
        <a:p>
          <a:endParaRPr lang="en-US"/>
        </a:p>
      </dgm:t>
    </dgm:pt>
    <dgm:pt modelId="{2A1D8362-CBCC-4C56-B581-04BA96B99C46}">
      <dgm:prSet/>
      <dgm:spPr>
        <a:solidFill>
          <a:schemeClr val="accent4">
            <a:lumMod val="40000"/>
            <a:lumOff val="60000"/>
            <a:alpha val="90000"/>
          </a:schemeClr>
        </a:solidFill>
      </dgm:spPr>
      <dgm:t>
        <a:bodyPr/>
        <a:lstStyle/>
        <a:p>
          <a:pPr>
            <a:buFont typeface="Wingdings" panose="05000000000000000000" pitchFamily="2" charset="2"/>
            <a:buChar char="§"/>
          </a:pPr>
          <a:r>
            <a:rPr lang="es-ES" dirty="0"/>
            <a:t>Riesgo de crédito.</a:t>
          </a:r>
          <a:endParaRPr lang="en-US" dirty="0"/>
        </a:p>
      </dgm:t>
    </dgm:pt>
    <dgm:pt modelId="{924ADA3A-A42F-4F42-A59A-FB918CABEB67}" type="parTrans" cxnId="{681A5731-3DB2-4E20-B16B-A42603A83EBF}">
      <dgm:prSet/>
      <dgm:spPr/>
      <dgm:t>
        <a:bodyPr/>
        <a:lstStyle/>
        <a:p>
          <a:endParaRPr lang="en-US"/>
        </a:p>
      </dgm:t>
    </dgm:pt>
    <dgm:pt modelId="{08A1C207-23B5-44AA-9226-7DA055C7E0F7}" type="sibTrans" cxnId="{681A5731-3DB2-4E20-B16B-A42603A83EBF}">
      <dgm:prSet/>
      <dgm:spPr/>
      <dgm:t>
        <a:bodyPr/>
        <a:lstStyle/>
        <a:p>
          <a:endParaRPr lang="en-US"/>
        </a:p>
      </dgm:t>
    </dgm:pt>
    <dgm:pt modelId="{7940893E-7AD7-420F-9B2B-5712A10734B8}">
      <dgm:prSet/>
      <dgm:spPr>
        <a:solidFill>
          <a:schemeClr val="accent4">
            <a:lumMod val="40000"/>
            <a:lumOff val="60000"/>
            <a:alpha val="90000"/>
          </a:schemeClr>
        </a:solidFill>
      </dgm:spPr>
      <dgm:t>
        <a:bodyPr/>
        <a:lstStyle/>
        <a:p>
          <a:pPr>
            <a:buFont typeface="Wingdings" panose="05000000000000000000" pitchFamily="2" charset="2"/>
            <a:buChar char="§"/>
          </a:pPr>
          <a:r>
            <a:rPr lang="es-ES" dirty="0"/>
            <a:t>Riesgo estratégico.</a:t>
          </a:r>
          <a:endParaRPr lang="en-US" dirty="0"/>
        </a:p>
      </dgm:t>
    </dgm:pt>
    <dgm:pt modelId="{78C8C57C-C9CB-4775-83F6-34CD327FF937}" type="parTrans" cxnId="{17B71D0E-413C-47CD-B179-99D6B22D5F69}">
      <dgm:prSet/>
      <dgm:spPr/>
      <dgm:t>
        <a:bodyPr/>
        <a:lstStyle/>
        <a:p>
          <a:endParaRPr lang="en-US"/>
        </a:p>
      </dgm:t>
    </dgm:pt>
    <dgm:pt modelId="{3D483A9B-7391-4E9A-8337-A73C05BE58AC}" type="sibTrans" cxnId="{17B71D0E-413C-47CD-B179-99D6B22D5F69}">
      <dgm:prSet/>
      <dgm:spPr/>
      <dgm:t>
        <a:bodyPr/>
        <a:lstStyle/>
        <a:p>
          <a:endParaRPr lang="en-US"/>
        </a:p>
      </dgm:t>
    </dgm:pt>
    <dgm:pt modelId="{23D8ADB9-40B2-48AB-9ADE-8A5B2FE11E3B}">
      <dgm:prSet/>
      <dgm:spPr>
        <a:solidFill>
          <a:schemeClr val="accent4">
            <a:lumMod val="40000"/>
            <a:lumOff val="60000"/>
            <a:alpha val="90000"/>
          </a:schemeClr>
        </a:solidFill>
      </dgm:spPr>
      <dgm:t>
        <a:bodyPr/>
        <a:lstStyle/>
        <a:p>
          <a:pPr>
            <a:buFont typeface="Wingdings" panose="05000000000000000000" pitchFamily="2" charset="2"/>
            <a:buChar char="§"/>
          </a:pPr>
          <a:r>
            <a:rPr lang="es-ES" dirty="0"/>
            <a:t>Riesgo de liquidez.</a:t>
          </a:r>
          <a:endParaRPr lang="en-US" dirty="0"/>
        </a:p>
      </dgm:t>
    </dgm:pt>
    <dgm:pt modelId="{CF1F2F0D-3626-4708-BAA3-CC5B1C38D744}" type="parTrans" cxnId="{DBB2178A-D204-4E52-9C71-0B6DDD7892A9}">
      <dgm:prSet/>
      <dgm:spPr/>
      <dgm:t>
        <a:bodyPr/>
        <a:lstStyle/>
        <a:p>
          <a:endParaRPr lang="en-US"/>
        </a:p>
      </dgm:t>
    </dgm:pt>
    <dgm:pt modelId="{92854987-C8F7-41AF-8FBC-8554125CD759}" type="sibTrans" cxnId="{DBB2178A-D204-4E52-9C71-0B6DDD7892A9}">
      <dgm:prSet/>
      <dgm:spPr/>
      <dgm:t>
        <a:bodyPr/>
        <a:lstStyle/>
        <a:p>
          <a:endParaRPr lang="en-US"/>
        </a:p>
      </dgm:t>
    </dgm:pt>
    <dgm:pt modelId="{D667A8EB-9CF4-4D7D-AECC-00F265FFCF55}">
      <dgm:prSet/>
      <dgm:spPr>
        <a:solidFill>
          <a:schemeClr val="accent4">
            <a:lumMod val="40000"/>
            <a:lumOff val="60000"/>
            <a:alpha val="90000"/>
          </a:schemeClr>
        </a:solidFill>
      </dgm:spPr>
      <dgm:t>
        <a:bodyPr/>
        <a:lstStyle/>
        <a:p>
          <a:pPr>
            <a:buFont typeface="Wingdings" panose="05000000000000000000" pitchFamily="2" charset="2"/>
            <a:buChar char="§"/>
          </a:pPr>
          <a:r>
            <a:rPr lang="es-ES" dirty="0"/>
            <a:t>Riesgo operacional:</a:t>
          </a:r>
          <a:endParaRPr lang="en-US" dirty="0"/>
        </a:p>
      </dgm:t>
    </dgm:pt>
    <dgm:pt modelId="{CFEDA944-43BD-4DA5-B778-AC2A2832F3F0}" type="parTrans" cxnId="{CDDF0A91-7935-4EB3-B74D-F22FCCD0157A}">
      <dgm:prSet/>
      <dgm:spPr/>
      <dgm:t>
        <a:bodyPr/>
        <a:lstStyle/>
        <a:p>
          <a:endParaRPr lang="en-US"/>
        </a:p>
      </dgm:t>
    </dgm:pt>
    <dgm:pt modelId="{D511424E-88FD-4B94-A0C8-887A5C31C20C}" type="sibTrans" cxnId="{CDDF0A91-7935-4EB3-B74D-F22FCCD0157A}">
      <dgm:prSet/>
      <dgm:spPr/>
      <dgm:t>
        <a:bodyPr/>
        <a:lstStyle/>
        <a:p>
          <a:endParaRPr lang="en-US"/>
        </a:p>
      </dgm:t>
    </dgm:pt>
    <dgm:pt modelId="{66D3560C-2AF3-4E4A-9942-6E2F0DDF3BA7}">
      <dgm:prSet/>
      <dgm:spPr>
        <a:solidFill>
          <a:schemeClr val="accent4">
            <a:lumMod val="40000"/>
            <a:lumOff val="60000"/>
            <a:alpha val="90000"/>
          </a:schemeClr>
        </a:solidFill>
      </dgm:spPr>
      <dgm:t>
        <a:bodyPr/>
        <a:lstStyle/>
        <a:p>
          <a:pPr>
            <a:buFont typeface="Wingdings" panose="05000000000000000000" pitchFamily="2" charset="2"/>
            <a:buChar char="§"/>
          </a:pPr>
          <a:r>
            <a:rPr lang="es-ES" dirty="0"/>
            <a:t>Riesgo reputacional.</a:t>
          </a:r>
          <a:endParaRPr lang="en-US" dirty="0"/>
        </a:p>
      </dgm:t>
    </dgm:pt>
    <dgm:pt modelId="{8E3B6CDB-DB32-4349-A33F-16D1724A51F0}" type="parTrans" cxnId="{251722C2-9E6C-418C-8E1C-5BDE12F7FD3A}">
      <dgm:prSet/>
      <dgm:spPr/>
      <dgm:t>
        <a:bodyPr/>
        <a:lstStyle/>
        <a:p>
          <a:endParaRPr lang="en-US"/>
        </a:p>
      </dgm:t>
    </dgm:pt>
    <dgm:pt modelId="{2C1A47B2-F66B-4835-8643-382EFE550D05}" type="sibTrans" cxnId="{251722C2-9E6C-418C-8E1C-5BDE12F7FD3A}">
      <dgm:prSet/>
      <dgm:spPr/>
      <dgm:t>
        <a:bodyPr/>
        <a:lstStyle/>
        <a:p>
          <a:endParaRPr lang="en-US"/>
        </a:p>
      </dgm:t>
    </dgm:pt>
    <dgm:pt modelId="{97065C84-EA4D-479F-9AF2-5DE60A73F3C7}">
      <dgm:prSet/>
      <dgm:spPr/>
      <dgm:t>
        <a:bodyPr/>
        <a:lstStyle/>
        <a:p>
          <a:pPr>
            <a:buNone/>
          </a:pPr>
          <a:r>
            <a:rPr lang="es-ES" dirty="0"/>
            <a:t>Organización estadística y control prestacional- información de costos prestacionales</a:t>
          </a:r>
          <a:endParaRPr lang="en-US" dirty="0"/>
        </a:p>
      </dgm:t>
    </dgm:pt>
    <dgm:pt modelId="{26F02641-4358-48B1-A5FC-ED7B5F99A70A}" type="parTrans" cxnId="{1323A436-1C33-4972-A3B5-CB681B5F970C}">
      <dgm:prSet/>
      <dgm:spPr/>
      <dgm:t>
        <a:bodyPr/>
        <a:lstStyle/>
        <a:p>
          <a:endParaRPr lang="en-US"/>
        </a:p>
      </dgm:t>
    </dgm:pt>
    <dgm:pt modelId="{E59296A5-D668-4B3E-B9E6-79A24700E9B5}" type="sibTrans" cxnId="{1323A436-1C33-4972-A3B5-CB681B5F970C}">
      <dgm:prSet/>
      <dgm:spPr/>
      <dgm:t>
        <a:bodyPr/>
        <a:lstStyle/>
        <a:p>
          <a:endParaRPr lang="en-US"/>
        </a:p>
      </dgm:t>
    </dgm:pt>
    <dgm:pt modelId="{35E9FDAB-9922-422B-A75C-0B0E72E2EAC0}">
      <dgm:prSet/>
      <dgm:spPr/>
      <dgm:t>
        <a:bodyPr/>
        <a:lstStyle/>
        <a:p>
          <a:pPr>
            <a:buFont typeface="Wingdings" panose="05000000000000000000" pitchFamily="2" charset="2"/>
            <a:buChar char="§"/>
          </a:pPr>
          <a:r>
            <a:rPr lang="es-ES" dirty="0"/>
            <a:t>En base a afiliados (criterio estático).</a:t>
          </a:r>
          <a:endParaRPr lang="en-US" dirty="0"/>
        </a:p>
      </dgm:t>
    </dgm:pt>
    <dgm:pt modelId="{2D57C84A-463A-4457-85D8-3D762A4944E7}" type="parTrans" cxnId="{A549F7B9-F71C-4157-956C-B08F1042C260}">
      <dgm:prSet/>
      <dgm:spPr/>
      <dgm:t>
        <a:bodyPr/>
        <a:lstStyle/>
        <a:p>
          <a:endParaRPr lang="en-US"/>
        </a:p>
      </dgm:t>
    </dgm:pt>
    <dgm:pt modelId="{B3F24C7C-A3A7-4A6D-9C1F-8F644CD3F8F4}" type="sibTrans" cxnId="{A549F7B9-F71C-4157-956C-B08F1042C260}">
      <dgm:prSet/>
      <dgm:spPr/>
      <dgm:t>
        <a:bodyPr/>
        <a:lstStyle/>
        <a:p>
          <a:endParaRPr lang="en-US"/>
        </a:p>
      </dgm:t>
    </dgm:pt>
    <dgm:pt modelId="{19D075E1-C8A8-4C43-B522-D2AA5FF4ED26}">
      <dgm:prSet/>
      <dgm:spPr/>
      <dgm:t>
        <a:bodyPr/>
        <a:lstStyle/>
        <a:p>
          <a:pPr>
            <a:buFont typeface="Wingdings" panose="05000000000000000000" pitchFamily="2" charset="2"/>
            <a:buChar char="§"/>
          </a:pPr>
          <a:r>
            <a:rPr lang="es-ES" dirty="0"/>
            <a:t>En base a prestaciones (criterio dinámico).</a:t>
          </a:r>
          <a:endParaRPr lang="en-US" dirty="0"/>
        </a:p>
      </dgm:t>
    </dgm:pt>
    <dgm:pt modelId="{A019E9F4-DD7D-42CA-8070-6689D421ADA9}" type="parTrans" cxnId="{2FFBF5FF-95F7-4439-B311-C48D3F1C5E9D}">
      <dgm:prSet/>
      <dgm:spPr/>
      <dgm:t>
        <a:bodyPr/>
        <a:lstStyle/>
        <a:p>
          <a:endParaRPr lang="en-US"/>
        </a:p>
      </dgm:t>
    </dgm:pt>
    <dgm:pt modelId="{549BBCB1-918D-42C8-8F9D-275B11FE1D2A}" type="sibTrans" cxnId="{2FFBF5FF-95F7-4439-B311-C48D3F1C5E9D}">
      <dgm:prSet/>
      <dgm:spPr/>
      <dgm:t>
        <a:bodyPr/>
        <a:lstStyle/>
        <a:p>
          <a:endParaRPr lang="en-US"/>
        </a:p>
      </dgm:t>
    </dgm:pt>
    <dgm:pt modelId="{98BD46A3-079A-49B0-B28C-85EE952A87C3}">
      <dgm:prSet/>
      <dgm:spPr>
        <a:solidFill>
          <a:schemeClr val="accent4">
            <a:lumMod val="40000"/>
            <a:lumOff val="60000"/>
            <a:alpha val="90000"/>
          </a:schemeClr>
        </a:solidFill>
      </dgm:spPr>
      <dgm:t>
        <a:bodyPr/>
        <a:lstStyle/>
        <a:p>
          <a:pPr>
            <a:buFont typeface="Franklin Gothic Book" panose="020B0503020102020204" pitchFamily="34" charset="0"/>
            <a:buChar char="–"/>
          </a:pPr>
          <a:r>
            <a:rPr lang="es-ES" dirty="0"/>
            <a:t>Riesgo prestacional: riesgo de frecuencia, intensidad, riesgo de costos, riesgo de insuficiencia en las reservas técnicas.</a:t>
          </a:r>
          <a:endParaRPr lang="en-US" dirty="0"/>
        </a:p>
      </dgm:t>
    </dgm:pt>
    <dgm:pt modelId="{622869CC-957C-437B-BBFB-06EF9DE8EEB0}" type="parTrans" cxnId="{F7CEB188-ACB5-4838-99F0-3B99A71ABBA2}">
      <dgm:prSet/>
      <dgm:spPr/>
      <dgm:t>
        <a:bodyPr/>
        <a:lstStyle/>
        <a:p>
          <a:endParaRPr lang="es-AR"/>
        </a:p>
      </dgm:t>
    </dgm:pt>
    <dgm:pt modelId="{900AEC8E-858F-406F-BE4B-AF5AAF4050C6}" type="sibTrans" cxnId="{F7CEB188-ACB5-4838-99F0-3B99A71ABBA2}">
      <dgm:prSet/>
      <dgm:spPr/>
      <dgm:t>
        <a:bodyPr/>
        <a:lstStyle/>
        <a:p>
          <a:endParaRPr lang="es-AR"/>
        </a:p>
      </dgm:t>
    </dgm:pt>
    <dgm:pt modelId="{CA74597A-4CCF-42B9-A3E9-D53E5C9EE6C5}">
      <dgm:prSet/>
      <dgm:spPr/>
      <dgm:t>
        <a:bodyPr/>
        <a:lstStyle/>
        <a:p>
          <a:pPr>
            <a:buFont typeface="Wingdings" panose="05000000000000000000" pitchFamily="2" charset="2"/>
            <a:buChar char="§"/>
          </a:pPr>
          <a:r>
            <a:rPr lang="es-ES"/>
            <a:t>Riesgo de grupo/concentración</a:t>
          </a:r>
          <a:endParaRPr lang="es-ES" dirty="0"/>
        </a:p>
      </dgm:t>
    </dgm:pt>
    <dgm:pt modelId="{7665152B-3BE0-437A-B9CF-F1EC239CC0AC}" type="parTrans" cxnId="{9472F5E9-F392-48B5-9D6D-36E9E9FD45BB}">
      <dgm:prSet/>
      <dgm:spPr/>
      <dgm:t>
        <a:bodyPr/>
        <a:lstStyle/>
        <a:p>
          <a:endParaRPr lang="es-AR"/>
        </a:p>
      </dgm:t>
    </dgm:pt>
    <dgm:pt modelId="{D55D3F51-0029-468A-90E8-75946A9968AC}" type="sibTrans" cxnId="{9472F5E9-F392-48B5-9D6D-36E9E9FD45BB}">
      <dgm:prSet/>
      <dgm:spPr/>
      <dgm:t>
        <a:bodyPr/>
        <a:lstStyle/>
        <a:p>
          <a:endParaRPr lang="es-AR"/>
        </a:p>
      </dgm:t>
    </dgm:pt>
    <dgm:pt modelId="{6BC3856B-4649-44E2-A74D-570FFC810A1E}">
      <dgm:prSet/>
      <dgm:spPr/>
      <dgm:t>
        <a:bodyPr/>
        <a:lstStyle/>
        <a:p>
          <a:pPr>
            <a:buFont typeface="Wingdings" panose="05000000000000000000" pitchFamily="2" charset="2"/>
            <a:buChar char="§"/>
          </a:pPr>
          <a:r>
            <a:rPr lang="es-ES" dirty="0"/>
            <a:t>Riesgo legal.</a:t>
          </a:r>
        </a:p>
      </dgm:t>
    </dgm:pt>
    <dgm:pt modelId="{B47889E6-6500-4121-969E-C692F7EBFC86}" type="parTrans" cxnId="{BBD65B5E-DCB6-4541-B1FE-45CF32D40344}">
      <dgm:prSet/>
      <dgm:spPr/>
      <dgm:t>
        <a:bodyPr/>
        <a:lstStyle/>
        <a:p>
          <a:endParaRPr lang="es-AR"/>
        </a:p>
      </dgm:t>
    </dgm:pt>
    <dgm:pt modelId="{0871FD0D-3FEB-4347-A9DC-2D94B2A9C51B}" type="sibTrans" cxnId="{BBD65B5E-DCB6-4541-B1FE-45CF32D40344}">
      <dgm:prSet/>
      <dgm:spPr/>
      <dgm:t>
        <a:bodyPr/>
        <a:lstStyle/>
        <a:p>
          <a:endParaRPr lang="es-AR"/>
        </a:p>
      </dgm:t>
    </dgm:pt>
    <dgm:pt modelId="{D026F1B8-D84F-4826-BC03-7BE530F93A21}">
      <dgm:prSet/>
      <dgm:spPr/>
      <dgm:t>
        <a:bodyPr/>
        <a:lstStyle/>
        <a:p>
          <a:pPr>
            <a:buFont typeface="Wingdings" panose="05000000000000000000" pitchFamily="2" charset="2"/>
            <a:buChar char="§"/>
          </a:pPr>
          <a:endParaRPr lang="en-US" dirty="0"/>
        </a:p>
      </dgm:t>
    </dgm:pt>
    <dgm:pt modelId="{AC776477-ABA1-4723-BC93-E25A4B799AA8}" type="parTrans" cxnId="{549EF133-D29B-48A8-8381-C7950D7B8BE4}">
      <dgm:prSet/>
      <dgm:spPr/>
      <dgm:t>
        <a:bodyPr/>
        <a:lstStyle/>
        <a:p>
          <a:endParaRPr lang="es-AR"/>
        </a:p>
      </dgm:t>
    </dgm:pt>
    <dgm:pt modelId="{20812A0C-FDE2-4809-8B40-4FC8B66F5FFC}" type="sibTrans" cxnId="{549EF133-D29B-48A8-8381-C7950D7B8BE4}">
      <dgm:prSet/>
      <dgm:spPr/>
      <dgm:t>
        <a:bodyPr/>
        <a:lstStyle/>
        <a:p>
          <a:endParaRPr lang="es-AR"/>
        </a:p>
      </dgm:t>
    </dgm:pt>
    <dgm:pt modelId="{5BBCEB23-2551-499C-A7EA-A3B7D1F35068}" type="pres">
      <dgm:prSet presAssocID="{5B79118F-F7B2-4889-8433-6F7C33F7CBFE}" presName="Name0" presStyleCnt="0">
        <dgm:presLayoutVars>
          <dgm:dir/>
          <dgm:animLvl val="lvl"/>
          <dgm:resizeHandles val="exact"/>
        </dgm:presLayoutVars>
      </dgm:prSet>
      <dgm:spPr/>
      <dgm:t>
        <a:bodyPr/>
        <a:lstStyle/>
        <a:p>
          <a:endParaRPr lang="es-AR"/>
        </a:p>
      </dgm:t>
    </dgm:pt>
    <dgm:pt modelId="{0647063C-9C0E-4C04-AB74-0C068CFC94F9}" type="pres">
      <dgm:prSet presAssocID="{043FB7A1-BF63-4E46-BB13-9118C49F5E29}" presName="composite" presStyleCnt="0"/>
      <dgm:spPr/>
    </dgm:pt>
    <dgm:pt modelId="{CC3E9499-EDC2-490A-8CDC-EE42AB48BB8D}" type="pres">
      <dgm:prSet presAssocID="{043FB7A1-BF63-4E46-BB13-9118C49F5E29}" presName="parTx" presStyleLbl="alignNode1" presStyleIdx="0" presStyleCnt="2">
        <dgm:presLayoutVars>
          <dgm:chMax val="0"/>
          <dgm:chPref val="0"/>
          <dgm:bulletEnabled val="1"/>
        </dgm:presLayoutVars>
      </dgm:prSet>
      <dgm:spPr/>
      <dgm:t>
        <a:bodyPr/>
        <a:lstStyle/>
        <a:p>
          <a:endParaRPr lang="es-AR"/>
        </a:p>
      </dgm:t>
    </dgm:pt>
    <dgm:pt modelId="{18F2373B-4C12-4CFF-A8D8-2FED6F0D6C0D}" type="pres">
      <dgm:prSet presAssocID="{043FB7A1-BF63-4E46-BB13-9118C49F5E29}" presName="desTx" presStyleLbl="alignAccFollowNode1" presStyleIdx="0" presStyleCnt="2">
        <dgm:presLayoutVars>
          <dgm:bulletEnabled val="1"/>
        </dgm:presLayoutVars>
      </dgm:prSet>
      <dgm:spPr/>
      <dgm:t>
        <a:bodyPr/>
        <a:lstStyle/>
        <a:p>
          <a:endParaRPr lang="es-AR"/>
        </a:p>
      </dgm:t>
    </dgm:pt>
    <dgm:pt modelId="{A0CBE67F-EA4C-46E2-BBC6-A8980FFDCF97}" type="pres">
      <dgm:prSet presAssocID="{B8F5FBD8-BFAA-4FF6-9E0D-CBF17015180A}" presName="space" presStyleCnt="0"/>
      <dgm:spPr/>
    </dgm:pt>
    <dgm:pt modelId="{004D47C3-E017-4122-9315-FB7A721C8A3F}" type="pres">
      <dgm:prSet presAssocID="{97065C84-EA4D-479F-9AF2-5DE60A73F3C7}" presName="composite" presStyleCnt="0"/>
      <dgm:spPr/>
    </dgm:pt>
    <dgm:pt modelId="{B9E6DBF2-8B3D-49E2-B007-392AAA7F81A7}" type="pres">
      <dgm:prSet presAssocID="{97065C84-EA4D-479F-9AF2-5DE60A73F3C7}" presName="parTx" presStyleLbl="alignNode1" presStyleIdx="1" presStyleCnt="2" custLinFactNeighborX="-280" custLinFactNeighborY="-47928">
        <dgm:presLayoutVars>
          <dgm:chMax val="0"/>
          <dgm:chPref val="0"/>
          <dgm:bulletEnabled val="1"/>
        </dgm:presLayoutVars>
      </dgm:prSet>
      <dgm:spPr/>
      <dgm:t>
        <a:bodyPr/>
        <a:lstStyle/>
        <a:p>
          <a:endParaRPr lang="es-AR"/>
        </a:p>
      </dgm:t>
    </dgm:pt>
    <dgm:pt modelId="{CBAB980D-0B03-4606-BFE4-52123AE1F097}" type="pres">
      <dgm:prSet presAssocID="{97065C84-EA4D-479F-9AF2-5DE60A73F3C7}" presName="desTx" presStyleLbl="alignAccFollowNode1" presStyleIdx="1" presStyleCnt="2" custScaleY="48724" custLinFactNeighborX="281" custLinFactNeighborY="-38167">
        <dgm:presLayoutVars>
          <dgm:bulletEnabled val="1"/>
        </dgm:presLayoutVars>
      </dgm:prSet>
      <dgm:spPr/>
      <dgm:t>
        <a:bodyPr/>
        <a:lstStyle/>
        <a:p>
          <a:endParaRPr lang="es-AR"/>
        </a:p>
      </dgm:t>
    </dgm:pt>
  </dgm:ptLst>
  <dgm:cxnLst>
    <dgm:cxn modelId="{94977076-4032-417A-A36D-D58C36B75D7A}" type="presOf" srcId="{35E9FDAB-9922-422B-A75C-0B0E72E2EAC0}" destId="{CBAB980D-0B03-4606-BFE4-52123AE1F097}" srcOrd="0" destOrd="1" presId="urn:microsoft.com/office/officeart/2005/8/layout/hList1"/>
    <dgm:cxn modelId="{549EF133-D29B-48A8-8381-C7950D7B8BE4}" srcId="{97065C84-EA4D-479F-9AF2-5DE60A73F3C7}" destId="{D026F1B8-D84F-4826-BC03-7BE530F93A21}" srcOrd="0" destOrd="0" parTransId="{AC776477-ABA1-4723-BC93-E25A4B799AA8}" sibTransId="{20812A0C-FDE2-4809-8B40-4FC8B66F5FFC}"/>
    <dgm:cxn modelId="{BBD65B5E-DCB6-4541-B1FE-45CF32D40344}" srcId="{043FB7A1-BF63-4E46-BB13-9118C49F5E29}" destId="{6BC3856B-4649-44E2-A74D-570FFC810A1E}" srcOrd="7" destOrd="0" parTransId="{B47889E6-6500-4121-969E-C692F7EBFC86}" sibTransId="{0871FD0D-3FEB-4347-A9DC-2D94B2A9C51B}"/>
    <dgm:cxn modelId="{93713B1C-99A9-4180-A7EA-72B2B0A06462}" type="presOf" srcId="{98BD46A3-079A-49B0-B28C-85EE952A87C3}" destId="{18F2373B-4C12-4CFF-A8D8-2FED6F0D6C0D}" srcOrd="0" destOrd="5" presId="urn:microsoft.com/office/officeart/2005/8/layout/hList1"/>
    <dgm:cxn modelId="{9472F5E9-F392-48B5-9D6D-36E9E9FD45BB}" srcId="{043FB7A1-BF63-4E46-BB13-9118C49F5E29}" destId="{CA74597A-4CCF-42B9-A3E9-D53E5C9EE6C5}" srcOrd="6" destOrd="0" parTransId="{7665152B-3BE0-437A-B9CF-F1EC239CC0AC}" sibTransId="{D55D3F51-0029-468A-90E8-75946A9968AC}"/>
    <dgm:cxn modelId="{4CC17F34-82A0-4B99-96C0-8BD8B1CA0B02}" type="presOf" srcId="{2A1D8362-CBCC-4C56-B581-04BA96B99C46}" destId="{18F2373B-4C12-4CFF-A8D8-2FED6F0D6C0D}" srcOrd="0" destOrd="1" presId="urn:microsoft.com/office/officeart/2005/8/layout/hList1"/>
    <dgm:cxn modelId="{F7CEB188-ACB5-4838-99F0-3B99A71ABBA2}" srcId="{043FB7A1-BF63-4E46-BB13-9118C49F5E29}" destId="{98BD46A3-079A-49B0-B28C-85EE952A87C3}" srcOrd="5" destOrd="0" parTransId="{622869CC-957C-437B-BBFB-06EF9DE8EEB0}" sibTransId="{900AEC8E-858F-406F-BE4B-AF5AAF4050C6}"/>
    <dgm:cxn modelId="{2FFBF5FF-95F7-4439-B311-C48D3F1C5E9D}" srcId="{97065C84-EA4D-479F-9AF2-5DE60A73F3C7}" destId="{19D075E1-C8A8-4C43-B522-D2AA5FF4ED26}" srcOrd="2" destOrd="0" parTransId="{A019E9F4-DD7D-42CA-8070-6689D421ADA9}" sibTransId="{549BBCB1-918D-42C8-8F9D-275B11FE1D2A}"/>
    <dgm:cxn modelId="{681A5731-3DB2-4E20-B16B-A42603A83EBF}" srcId="{043FB7A1-BF63-4E46-BB13-9118C49F5E29}" destId="{2A1D8362-CBCC-4C56-B581-04BA96B99C46}" srcOrd="1" destOrd="0" parTransId="{924ADA3A-A42F-4F42-A59A-FB918CABEB67}" sibTransId="{08A1C207-23B5-44AA-9226-7DA055C7E0F7}"/>
    <dgm:cxn modelId="{251722C2-9E6C-418C-8E1C-5BDE12F7FD3A}" srcId="{043FB7A1-BF63-4E46-BB13-9118C49F5E29}" destId="{66D3560C-2AF3-4E4A-9942-6E2F0DDF3BA7}" srcOrd="8" destOrd="0" parTransId="{8E3B6CDB-DB32-4349-A33F-16D1724A51F0}" sibTransId="{2C1A47B2-F66B-4835-8643-382EFE550D05}"/>
    <dgm:cxn modelId="{B152B01E-1A45-4911-A5B8-6AE53C776757}" type="presOf" srcId="{6BC3856B-4649-44E2-A74D-570FFC810A1E}" destId="{18F2373B-4C12-4CFF-A8D8-2FED6F0D6C0D}" srcOrd="0" destOrd="7" presId="urn:microsoft.com/office/officeart/2005/8/layout/hList1"/>
    <dgm:cxn modelId="{CD998A71-952E-49B1-8E24-EB26140958C2}" type="presOf" srcId="{7940893E-7AD7-420F-9B2B-5712A10734B8}" destId="{18F2373B-4C12-4CFF-A8D8-2FED6F0D6C0D}" srcOrd="0" destOrd="2" presId="urn:microsoft.com/office/officeart/2005/8/layout/hList1"/>
    <dgm:cxn modelId="{1323A436-1C33-4972-A3B5-CB681B5F970C}" srcId="{5B79118F-F7B2-4889-8433-6F7C33F7CBFE}" destId="{97065C84-EA4D-479F-9AF2-5DE60A73F3C7}" srcOrd="1" destOrd="0" parTransId="{26F02641-4358-48B1-A5FC-ED7B5F99A70A}" sibTransId="{E59296A5-D668-4B3E-B9E6-79A24700E9B5}"/>
    <dgm:cxn modelId="{2421CC16-70D0-48D2-B9D6-AABD9B87B4C5}" type="presOf" srcId="{5B79118F-F7B2-4889-8433-6F7C33F7CBFE}" destId="{5BBCEB23-2551-499C-A7EA-A3B7D1F35068}" srcOrd="0" destOrd="0" presId="urn:microsoft.com/office/officeart/2005/8/layout/hList1"/>
    <dgm:cxn modelId="{523763DE-D9F3-438A-80E5-25E06CF7BE76}" type="presOf" srcId="{CA74597A-4CCF-42B9-A3E9-D53E5C9EE6C5}" destId="{18F2373B-4C12-4CFF-A8D8-2FED6F0D6C0D}" srcOrd="0" destOrd="6" presId="urn:microsoft.com/office/officeart/2005/8/layout/hList1"/>
    <dgm:cxn modelId="{31124F19-519C-46BC-BD4F-41CBC7CD528B}" type="presOf" srcId="{BC0A86B1-EB39-447E-B66D-839AD9D978B0}" destId="{18F2373B-4C12-4CFF-A8D8-2FED6F0D6C0D}" srcOrd="0" destOrd="0" presId="urn:microsoft.com/office/officeart/2005/8/layout/hList1"/>
    <dgm:cxn modelId="{DD8DE484-CAD6-4E5F-8A85-CB03B2C8CF89}" srcId="{043FB7A1-BF63-4E46-BB13-9118C49F5E29}" destId="{BC0A86B1-EB39-447E-B66D-839AD9D978B0}" srcOrd="0" destOrd="0" parTransId="{67FA0CED-3920-4A4C-A6AD-F88261364068}" sibTransId="{C1E94EFE-CDF5-452D-9FDC-ABA3E15FF23A}"/>
    <dgm:cxn modelId="{CDDF0A91-7935-4EB3-B74D-F22FCCD0157A}" srcId="{043FB7A1-BF63-4E46-BB13-9118C49F5E29}" destId="{D667A8EB-9CF4-4D7D-AECC-00F265FFCF55}" srcOrd="4" destOrd="0" parTransId="{CFEDA944-43BD-4DA5-B778-AC2A2832F3F0}" sibTransId="{D511424E-88FD-4B94-A0C8-887A5C31C20C}"/>
    <dgm:cxn modelId="{1FB7797D-5B2C-4517-B42D-C464F0C252D5}" type="presOf" srcId="{66D3560C-2AF3-4E4A-9942-6E2F0DDF3BA7}" destId="{18F2373B-4C12-4CFF-A8D8-2FED6F0D6C0D}" srcOrd="0" destOrd="8" presId="urn:microsoft.com/office/officeart/2005/8/layout/hList1"/>
    <dgm:cxn modelId="{637BED74-51F6-40D6-83D7-D650D2E5C43F}" srcId="{5B79118F-F7B2-4889-8433-6F7C33F7CBFE}" destId="{043FB7A1-BF63-4E46-BB13-9118C49F5E29}" srcOrd="0" destOrd="0" parTransId="{9DE3B627-3558-4E33-A04B-EAD22EBA79E9}" sibTransId="{B8F5FBD8-BFAA-4FF6-9E0D-CBF17015180A}"/>
    <dgm:cxn modelId="{17B71D0E-413C-47CD-B179-99D6B22D5F69}" srcId="{043FB7A1-BF63-4E46-BB13-9118C49F5E29}" destId="{7940893E-7AD7-420F-9B2B-5712A10734B8}" srcOrd="2" destOrd="0" parTransId="{78C8C57C-C9CB-4775-83F6-34CD327FF937}" sibTransId="{3D483A9B-7391-4E9A-8337-A73C05BE58AC}"/>
    <dgm:cxn modelId="{CC189612-87C5-4EB3-80C5-063B10DBB516}" type="presOf" srcId="{23D8ADB9-40B2-48AB-9ADE-8A5B2FE11E3B}" destId="{18F2373B-4C12-4CFF-A8D8-2FED6F0D6C0D}" srcOrd="0" destOrd="3" presId="urn:microsoft.com/office/officeart/2005/8/layout/hList1"/>
    <dgm:cxn modelId="{2B884B6F-BA6C-416C-B88C-3CBF2C003248}" type="presOf" srcId="{043FB7A1-BF63-4E46-BB13-9118C49F5E29}" destId="{CC3E9499-EDC2-490A-8CDC-EE42AB48BB8D}" srcOrd="0" destOrd="0" presId="urn:microsoft.com/office/officeart/2005/8/layout/hList1"/>
    <dgm:cxn modelId="{56D580D2-1B22-4E71-BF56-356A4279B9D2}" type="presOf" srcId="{97065C84-EA4D-479F-9AF2-5DE60A73F3C7}" destId="{B9E6DBF2-8B3D-49E2-B007-392AAA7F81A7}" srcOrd="0" destOrd="0" presId="urn:microsoft.com/office/officeart/2005/8/layout/hList1"/>
    <dgm:cxn modelId="{80A4960E-2FBD-4F3A-AA4F-436EE8515B2F}" type="presOf" srcId="{D667A8EB-9CF4-4D7D-AECC-00F265FFCF55}" destId="{18F2373B-4C12-4CFF-A8D8-2FED6F0D6C0D}" srcOrd="0" destOrd="4" presId="urn:microsoft.com/office/officeart/2005/8/layout/hList1"/>
    <dgm:cxn modelId="{E2C4D440-AA42-4249-B61D-BB3B0DB58207}" type="presOf" srcId="{19D075E1-C8A8-4C43-B522-D2AA5FF4ED26}" destId="{CBAB980D-0B03-4606-BFE4-52123AE1F097}" srcOrd="0" destOrd="2" presId="urn:microsoft.com/office/officeart/2005/8/layout/hList1"/>
    <dgm:cxn modelId="{7C0102A9-1255-41D3-9E74-8622AAB0E08E}" type="presOf" srcId="{D026F1B8-D84F-4826-BC03-7BE530F93A21}" destId="{CBAB980D-0B03-4606-BFE4-52123AE1F097}" srcOrd="0" destOrd="0" presId="urn:microsoft.com/office/officeart/2005/8/layout/hList1"/>
    <dgm:cxn modelId="{A549F7B9-F71C-4157-956C-B08F1042C260}" srcId="{97065C84-EA4D-479F-9AF2-5DE60A73F3C7}" destId="{35E9FDAB-9922-422B-A75C-0B0E72E2EAC0}" srcOrd="1" destOrd="0" parTransId="{2D57C84A-463A-4457-85D8-3D762A4944E7}" sibTransId="{B3F24C7C-A3A7-4A6D-9C1F-8F644CD3F8F4}"/>
    <dgm:cxn modelId="{DBB2178A-D204-4E52-9C71-0B6DDD7892A9}" srcId="{043FB7A1-BF63-4E46-BB13-9118C49F5E29}" destId="{23D8ADB9-40B2-48AB-9ADE-8A5B2FE11E3B}" srcOrd="3" destOrd="0" parTransId="{CF1F2F0D-3626-4708-BAA3-CC5B1C38D744}" sibTransId="{92854987-C8F7-41AF-8FBC-8554125CD759}"/>
    <dgm:cxn modelId="{9A6FC2C4-DD0E-4F67-9903-3FEC0C3696CA}" type="presParOf" srcId="{5BBCEB23-2551-499C-A7EA-A3B7D1F35068}" destId="{0647063C-9C0E-4C04-AB74-0C068CFC94F9}" srcOrd="0" destOrd="0" presId="urn:microsoft.com/office/officeart/2005/8/layout/hList1"/>
    <dgm:cxn modelId="{168BB558-B3DA-4CAC-BBBA-23A77A639918}" type="presParOf" srcId="{0647063C-9C0E-4C04-AB74-0C068CFC94F9}" destId="{CC3E9499-EDC2-490A-8CDC-EE42AB48BB8D}" srcOrd="0" destOrd="0" presId="urn:microsoft.com/office/officeart/2005/8/layout/hList1"/>
    <dgm:cxn modelId="{AF1C2DBE-84EA-4080-8006-CC0C85E33EEC}" type="presParOf" srcId="{0647063C-9C0E-4C04-AB74-0C068CFC94F9}" destId="{18F2373B-4C12-4CFF-A8D8-2FED6F0D6C0D}" srcOrd="1" destOrd="0" presId="urn:microsoft.com/office/officeart/2005/8/layout/hList1"/>
    <dgm:cxn modelId="{4B791A8C-D952-4486-8A37-20E47B61CA54}" type="presParOf" srcId="{5BBCEB23-2551-499C-A7EA-A3B7D1F35068}" destId="{A0CBE67F-EA4C-46E2-BBC6-A8980FFDCF97}" srcOrd="1" destOrd="0" presId="urn:microsoft.com/office/officeart/2005/8/layout/hList1"/>
    <dgm:cxn modelId="{032F9F6C-8FAC-4306-B021-ACA1936C1CAA}" type="presParOf" srcId="{5BBCEB23-2551-499C-A7EA-A3B7D1F35068}" destId="{004D47C3-E017-4122-9315-FB7A721C8A3F}" srcOrd="2" destOrd="0" presId="urn:microsoft.com/office/officeart/2005/8/layout/hList1"/>
    <dgm:cxn modelId="{8399ED8B-95EE-4ABE-883B-5C4CABCFAA6C}" type="presParOf" srcId="{004D47C3-E017-4122-9315-FB7A721C8A3F}" destId="{B9E6DBF2-8B3D-49E2-B007-392AAA7F81A7}" srcOrd="0" destOrd="0" presId="urn:microsoft.com/office/officeart/2005/8/layout/hList1"/>
    <dgm:cxn modelId="{9BB3EB73-3D9B-4496-A057-89032D423F4B}" type="presParOf" srcId="{004D47C3-E017-4122-9315-FB7A721C8A3F}" destId="{CBAB980D-0B03-4606-BFE4-52123AE1F0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6A1C01-223A-4296-9730-9250088B79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9CD1944A-6F47-4AA9-934C-0800D52C5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xmlns="" id="{5F1CD76B-DF24-4ADD-A947-9E803CE81AF9}"/>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5" name="Marcador de pie de página 4">
            <a:extLst>
              <a:ext uri="{FF2B5EF4-FFF2-40B4-BE49-F238E27FC236}">
                <a16:creationId xmlns:a16="http://schemas.microsoft.com/office/drawing/2014/main" xmlns="" id="{68ABA2D4-C8DA-4D9B-8016-3BC759728E7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195BDF34-CCAF-40E4-BB61-5A21AF2185DC}"/>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305122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AC1339-1FB5-46EB-A923-97B6739280C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3679BAFC-1379-443A-921E-D1A141239A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A151E32D-0374-42E6-B422-90A05C1F1478}"/>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5" name="Marcador de pie de página 4">
            <a:extLst>
              <a:ext uri="{FF2B5EF4-FFF2-40B4-BE49-F238E27FC236}">
                <a16:creationId xmlns:a16="http://schemas.microsoft.com/office/drawing/2014/main" xmlns="" id="{F675CB70-E9F8-40E1-926E-F45FF739739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94A9ABE3-AE1A-43E1-B856-5ABC96E8BD41}"/>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260447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E887290-DD65-4C0B-9088-70ADBDFAD9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8C89CCA7-7AC1-44FB-8EEF-CD6270F885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8A067FD2-2E85-4ACB-8D20-3AE8623D9970}"/>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5" name="Marcador de pie de página 4">
            <a:extLst>
              <a:ext uri="{FF2B5EF4-FFF2-40B4-BE49-F238E27FC236}">
                <a16:creationId xmlns:a16="http://schemas.microsoft.com/office/drawing/2014/main" xmlns="" id="{E7FBA254-47A2-4771-926E-D5349BAF394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BEC5888D-7FC2-43F9-A615-47B6A6576302}"/>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296204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9E5383-5AF3-43B0-B933-324BDE34246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16CB7F28-A0AB-4982-9850-91EACE21FB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A3A4D7B1-7727-44B8-A36A-0B0D674DD64A}"/>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5" name="Marcador de pie de página 4">
            <a:extLst>
              <a:ext uri="{FF2B5EF4-FFF2-40B4-BE49-F238E27FC236}">
                <a16:creationId xmlns:a16="http://schemas.microsoft.com/office/drawing/2014/main" xmlns="" id="{A1E422BD-6CB1-4B4B-B249-056D1E3090F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CDAD7C1F-C873-4F96-8E20-F8703856A427}"/>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276016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FEABEB-CC14-4F9D-863E-1519BD125E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FE78D0AC-7229-44B5-A2F1-832671A7D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3B3AA17-674A-4446-9005-0F2075FF4C32}"/>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5" name="Marcador de pie de página 4">
            <a:extLst>
              <a:ext uri="{FF2B5EF4-FFF2-40B4-BE49-F238E27FC236}">
                <a16:creationId xmlns:a16="http://schemas.microsoft.com/office/drawing/2014/main" xmlns="" id="{36C5CBD5-3906-416D-B526-15711E9182E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C755F594-DF92-409C-93C2-287427880C17}"/>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256645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84BEB8-12DD-4273-B206-C1BF2627A17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1D1D5C2F-7A70-4F81-A5BB-E84BA364C7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xmlns="" id="{74AF376B-1CC3-4319-B559-79C23BAB916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xmlns="" id="{9E9C3251-008B-4DE6-91E4-1B28E78C2111}"/>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6" name="Marcador de pie de página 5">
            <a:extLst>
              <a:ext uri="{FF2B5EF4-FFF2-40B4-BE49-F238E27FC236}">
                <a16:creationId xmlns:a16="http://schemas.microsoft.com/office/drawing/2014/main" xmlns="" id="{9CA45F2D-46C7-4FE7-8C23-16846D0C498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8FA0F502-83EC-40AE-A03B-92331C9E826C}"/>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346427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BF3141-8229-4D86-8B01-4590FCCB1C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60777176-B553-4F7E-AE8F-EFA8F1953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DB43825-00B1-473D-9D02-E292052686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xmlns="" id="{DAB14F48-3056-4CAF-B987-11661AAC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65B64C5-B81D-4944-8CAA-85BDF9376C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xmlns="" id="{05204851-2CB0-4A17-85E6-3FA70F71A675}"/>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8" name="Marcador de pie de página 7">
            <a:extLst>
              <a:ext uri="{FF2B5EF4-FFF2-40B4-BE49-F238E27FC236}">
                <a16:creationId xmlns:a16="http://schemas.microsoft.com/office/drawing/2014/main" xmlns="" id="{B689DCC6-9532-45CE-8788-F81CFD4B13D1}"/>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B3EC8092-F6AE-4D83-B2C2-C47EF0CA2F85}"/>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104159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A3DB59-B9B1-42A9-97DB-65A106799AE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9D6957EC-D947-40C3-8ED8-C42207A85049}"/>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4" name="Marcador de pie de página 3">
            <a:extLst>
              <a:ext uri="{FF2B5EF4-FFF2-40B4-BE49-F238E27FC236}">
                <a16:creationId xmlns:a16="http://schemas.microsoft.com/office/drawing/2014/main" xmlns="" id="{9D62CD50-DA31-4E94-B829-B321154CC202}"/>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B850BF22-7482-43F0-8D5D-2056D0B409D9}"/>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36118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6303851-AD58-4CFF-AC27-BE67B53A52D1}"/>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3" name="Marcador de pie de página 2">
            <a:extLst>
              <a:ext uri="{FF2B5EF4-FFF2-40B4-BE49-F238E27FC236}">
                <a16:creationId xmlns:a16="http://schemas.microsoft.com/office/drawing/2014/main" xmlns="" id="{316091AE-8412-448F-A874-BC6986F2B3CC}"/>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6A18EC14-387A-4FEF-864B-537AB8E7EC65}"/>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223317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346267-F28E-47FD-BD43-6C3E1423C9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AC77297E-CF89-46C7-ABCD-F82667FBE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xmlns="" id="{187C44AB-DA6B-43FC-8D67-FB2AE5C75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E39A680-F720-40CE-85CF-72E5A751CDDC}"/>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6" name="Marcador de pie de página 5">
            <a:extLst>
              <a:ext uri="{FF2B5EF4-FFF2-40B4-BE49-F238E27FC236}">
                <a16:creationId xmlns:a16="http://schemas.microsoft.com/office/drawing/2014/main" xmlns="" id="{F7F6A07B-C196-4888-BF6E-5BDAB9820DC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F9335374-B9A8-4F86-8FC2-C08D27EBF0B1}"/>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107126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922DEE-BE17-4362-A7C4-FA48886E67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F128CDD4-6C17-4256-A45A-F432DE8A9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xmlns="" id="{516B4150-6993-46AD-A7D0-97A077BAC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5F05A2B-384D-4E3A-B574-AB192EF65FB1}"/>
              </a:ext>
            </a:extLst>
          </p:cNvPr>
          <p:cNvSpPr>
            <a:spLocks noGrp="1"/>
          </p:cNvSpPr>
          <p:nvPr>
            <p:ph type="dt" sz="half" idx="10"/>
          </p:nvPr>
        </p:nvSpPr>
        <p:spPr/>
        <p:txBody>
          <a:bodyPr/>
          <a:lstStyle/>
          <a:p>
            <a:fld id="{7E7315BC-2AB6-4145-96AB-33F095D657CF}" type="datetimeFigureOut">
              <a:rPr lang="es-AR" smtClean="0"/>
              <a:t>04/11/2020</a:t>
            </a:fld>
            <a:endParaRPr lang="es-AR"/>
          </a:p>
        </p:txBody>
      </p:sp>
      <p:sp>
        <p:nvSpPr>
          <p:cNvPr id="6" name="Marcador de pie de página 5">
            <a:extLst>
              <a:ext uri="{FF2B5EF4-FFF2-40B4-BE49-F238E27FC236}">
                <a16:creationId xmlns:a16="http://schemas.microsoft.com/office/drawing/2014/main" xmlns="" id="{E19E64C4-40E5-4955-94DC-F380B280031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8CEEBC4C-3E60-4AAF-AA33-2831DEDF4905}"/>
              </a:ext>
            </a:extLst>
          </p:cNvPr>
          <p:cNvSpPr>
            <a:spLocks noGrp="1"/>
          </p:cNvSpPr>
          <p:nvPr>
            <p:ph type="sldNum" sz="quarter" idx="12"/>
          </p:nvPr>
        </p:nvSpPr>
        <p:spPr/>
        <p:txBody>
          <a:bodyPr/>
          <a:lstStyle/>
          <a:p>
            <a:fld id="{4F4F399A-9A34-44C6-8552-42E80C0CFFF2}" type="slidenum">
              <a:rPr lang="es-AR" smtClean="0"/>
              <a:t>‹Nº›</a:t>
            </a:fld>
            <a:endParaRPr lang="es-AR"/>
          </a:p>
        </p:txBody>
      </p:sp>
    </p:spTree>
    <p:extLst>
      <p:ext uri="{BB962C8B-B14F-4D97-AF65-F5344CB8AC3E}">
        <p14:creationId xmlns:p14="http://schemas.microsoft.com/office/powerpoint/2010/main" val="241570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C37B6D1-E9D7-4F79-97F8-477A7A91A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689C4B34-3D84-4E1F-AAC9-954C9F41F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E52E3125-B23B-45A5-A89E-2917B1ACC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315BC-2AB6-4145-96AB-33F095D657CF}" type="datetimeFigureOut">
              <a:rPr lang="es-AR" smtClean="0"/>
              <a:t>04/11/2020</a:t>
            </a:fld>
            <a:endParaRPr lang="es-AR"/>
          </a:p>
        </p:txBody>
      </p:sp>
      <p:sp>
        <p:nvSpPr>
          <p:cNvPr id="5" name="Marcador de pie de página 4">
            <a:extLst>
              <a:ext uri="{FF2B5EF4-FFF2-40B4-BE49-F238E27FC236}">
                <a16:creationId xmlns:a16="http://schemas.microsoft.com/office/drawing/2014/main" xmlns="" id="{C9F7F4F5-6327-4A55-940C-2D77A2EA1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A4C03A31-6025-441C-B63E-A2E3D0B381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F399A-9A34-44C6-8552-42E80C0CFFF2}" type="slidenum">
              <a:rPr lang="es-AR" smtClean="0"/>
              <a:t>‹Nº›</a:t>
            </a:fld>
            <a:endParaRPr lang="es-AR"/>
          </a:p>
        </p:txBody>
      </p:sp>
    </p:spTree>
    <p:extLst>
      <p:ext uri="{BB962C8B-B14F-4D97-AF65-F5344CB8AC3E}">
        <p14:creationId xmlns:p14="http://schemas.microsoft.com/office/powerpoint/2010/main" val="376509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www.publicdomainpictures.net/view-image.php?image=164002&amp;picture=doctor"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taletaculture.fr/sciences/non-la-fonte-des-icebergs-nentraine-pas-lelevation-du-niveau-de-la-mer/"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creativecommons.org/licenses/by-nc-nd/3.0/"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autismodiario.org/2017/03/29/uso-urgencias-adolescentes-tea/"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www.opimec.org/comunidad/comunidades-de-practica/"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creativecommons.org/licenses/by-nc-nd/3.0/"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pexels.com/photo/healthy-mind-mental-health-mental-wellness-mindfulness-2377075/"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xmlns="" id="{E2C6F0A0-F294-49F6-B487-ADA2B775B500}"/>
              </a:ext>
            </a:extLst>
          </p:cNvPr>
          <p:cNvSpPr txBox="1"/>
          <p:nvPr/>
        </p:nvSpPr>
        <p:spPr>
          <a:xfrm>
            <a:off x="7231624" y="5293406"/>
            <a:ext cx="4454613" cy="954107"/>
          </a:xfrm>
          <a:prstGeom prst="rect">
            <a:avLst/>
          </a:prstGeom>
          <a:noFill/>
        </p:spPr>
        <p:txBody>
          <a:bodyPr wrap="square" rtlCol="0">
            <a:spAutoFit/>
          </a:bodyPr>
          <a:lstStyle/>
          <a:p>
            <a:pPr algn="ctr"/>
            <a:r>
              <a:rPr lang="es-MX" sz="2800" dirty="0"/>
              <a:t>XXI Jornadas Nacionales y Latinoamericanas Actuariales</a:t>
            </a:r>
            <a:endParaRPr lang="es-AR" sz="2800" dirty="0"/>
          </a:p>
        </p:txBody>
      </p:sp>
      <p:pic>
        <p:nvPicPr>
          <p:cNvPr id="11" name="Picture 5" descr="21_Jorn_Actuariales_PPT_zocalo">
            <a:extLst>
              <a:ext uri="{FF2B5EF4-FFF2-40B4-BE49-F238E27FC236}">
                <a16:creationId xmlns:a16="http://schemas.microsoft.com/office/drawing/2014/main" xmlns="" id="{6B7F8BB5-3FEA-4680-A0BE-7A4D704D6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099"/>
            <a:ext cx="12191999" cy="286539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12E80347-F571-4903-A00E-B1CFA6F1E74D}"/>
              </a:ext>
            </a:extLst>
          </p:cNvPr>
          <p:cNvSpPr>
            <a:spLocks noGrp="1"/>
          </p:cNvSpPr>
          <p:nvPr>
            <p:ph type="ctrTitle"/>
          </p:nvPr>
        </p:nvSpPr>
        <p:spPr>
          <a:xfrm>
            <a:off x="1351719" y="2955419"/>
            <a:ext cx="9488557" cy="1564716"/>
          </a:xfrm>
          <a:solidFill>
            <a:schemeClr val="bg1"/>
          </a:solidFill>
        </p:spPr>
        <p:txBody>
          <a:bodyPr>
            <a:normAutofit fontScale="90000"/>
          </a:bodyPr>
          <a:lstStyle/>
          <a:p>
            <a:r>
              <a:rPr lang="es-AR" sz="4800" b="1" dirty="0"/>
              <a:t/>
            </a:r>
            <a:br>
              <a:rPr lang="es-AR" sz="4800" b="1" dirty="0"/>
            </a:br>
            <a:r>
              <a:rPr lang="es-AR" sz="4800" b="1" dirty="0"/>
              <a:t/>
            </a:r>
            <a:br>
              <a:rPr lang="es-AR" sz="4800" b="1" dirty="0"/>
            </a:br>
            <a:r>
              <a:rPr lang="es-AR" sz="4800" b="1" dirty="0"/>
              <a:t/>
            </a:r>
            <a:br>
              <a:rPr lang="es-AR" sz="4800" b="1" dirty="0"/>
            </a:br>
            <a:r>
              <a:rPr lang="es-AR" sz="4800" b="1" dirty="0"/>
              <a:t>Gestión Actuarial de Riesgos y Solvencia para Empresas de Medicina Prepaga</a:t>
            </a:r>
            <a:endParaRPr lang="es-AR" sz="4800" dirty="0"/>
          </a:p>
        </p:txBody>
      </p:sp>
      <p:pic>
        <p:nvPicPr>
          <p:cNvPr id="3" name="Imagen 2">
            <a:extLst>
              <a:ext uri="{FF2B5EF4-FFF2-40B4-BE49-F238E27FC236}">
                <a16:creationId xmlns:a16="http://schemas.microsoft.com/office/drawing/2014/main" xmlns="" id="{1C7A5A21-88C4-41D9-B818-0C63EA52FF74}"/>
              </a:ext>
            </a:extLst>
          </p:cNvPr>
          <p:cNvPicPr>
            <a:picLocks noChangeAspect="1"/>
          </p:cNvPicPr>
          <p:nvPr/>
        </p:nvPicPr>
        <p:blipFill>
          <a:blip r:embed="rId3"/>
          <a:stretch>
            <a:fillRect/>
          </a:stretch>
        </p:blipFill>
        <p:spPr>
          <a:xfrm>
            <a:off x="652459" y="170126"/>
            <a:ext cx="10887075" cy="1790700"/>
          </a:xfrm>
          <a:prstGeom prst="rect">
            <a:avLst/>
          </a:prstGeom>
        </p:spPr>
      </p:pic>
    </p:spTree>
    <p:extLst>
      <p:ext uri="{BB962C8B-B14F-4D97-AF65-F5344CB8AC3E}">
        <p14:creationId xmlns:p14="http://schemas.microsoft.com/office/powerpoint/2010/main" val="30511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xmlns="" id="{7045466B-3CAD-4431-AF50-4EB1E0495E2F}"/>
              </a:ext>
            </a:extLst>
          </p:cNvPr>
          <p:cNvGraphicFramePr>
            <a:graphicFrameLocks noGrp="1"/>
          </p:cNvGraphicFramePr>
          <p:nvPr>
            <p:extLst>
              <p:ext uri="{D42A27DB-BD31-4B8C-83A1-F6EECF244321}">
                <p14:modId xmlns:p14="http://schemas.microsoft.com/office/powerpoint/2010/main" val="2077238968"/>
              </p:ext>
            </p:extLst>
          </p:nvPr>
        </p:nvGraphicFramePr>
        <p:xfrm>
          <a:off x="666853" y="642908"/>
          <a:ext cx="10858293" cy="5572184"/>
        </p:xfrm>
        <a:graphic>
          <a:graphicData uri="http://schemas.openxmlformats.org/drawingml/2006/table">
            <a:tbl>
              <a:tblPr firstRow="1">
                <a:tableStyleId>{616DA210-FB5B-4158-B5E0-FEB733F419BA}</a:tableStyleId>
              </a:tblPr>
              <a:tblGrid>
                <a:gridCol w="1409493">
                  <a:extLst>
                    <a:ext uri="{9D8B030D-6E8A-4147-A177-3AD203B41FA5}">
                      <a16:colId xmlns:a16="http://schemas.microsoft.com/office/drawing/2014/main" xmlns="" val="2368360815"/>
                    </a:ext>
                  </a:extLst>
                </a:gridCol>
                <a:gridCol w="1507958">
                  <a:extLst>
                    <a:ext uri="{9D8B030D-6E8A-4147-A177-3AD203B41FA5}">
                      <a16:colId xmlns:a16="http://schemas.microsoft.com/office/drawing/2014/main" xmlns="" val="2477939535"/>
                    </a:ext>
                  </a:extLst>
                </a:gridCol>
                <a:gridCol w="2607949">
                  <a:extLst>
                    <a:ext uri="{9D8B030D-6E8A-4147-A177-3AD203B41FA5}">
                      <a16:colId xmlns:a16="http://schemas.microsoft.com/office/drawing/2014/main" xmlns="" val="369484971"/>
                    </a:ext>
                  </a:extLst>
                </a:gridCol>
                <a:gridCol w="2894493">
                  <a:extLst>
                    <a:ext uri="{9D8B030D-6E8A-4147-A177-3AD203B41FA5}">
                      <a16:colId xmlns:a16="http://schemas.microsoft.com/office/drawing/2014/main" xmlns="" val="3258220067"/>
                    </a:ext>
                  </a:extLst>
                </a:gridCol>
                <a:gridCol w="2438400">
                  <a:extLst>
                    <a:ext uri="{9D8B030D-6E8A-4147-A177-3AD203B41FA5}">
                      <a16:colId xmlns:a16="http://schemas.microsoft.com/office/drawing/2014/main" xmlns="" val="176548478"/>
                    </a:ext>
                  </a:extLst>
                </a:gridCol>
              </a:tblGrid>
              <a:tr h="413444">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Aspecto a analizar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Argentina (EMP)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Chile (ISAPRE)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Colombia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AR"/>
                    </a:p>
                  </a:txBody>
                  <a:tcPr/>
                </a:tc>
                <a:extLst>
                  <a:ext uri="{0D108BD9-81ED-4DB2-BD59-A6C34878D82A}">
                    <a16:rowId xmlns:a16="http://schemas.microsoft.com/office/drawing/2014/main" xmlns="" val="2900257133"/>
                  </a:ext>
                </a:extLst>
              </a:tr>
              <a:tr h="373688">
                <a:tc vMerge="1">
                  <a:txBody>
                    <a:bodyPr/>
                    <a:lstStyle/>
                    <a:p>
                      <a:pPr algn="ctr"/>
                      <a:endParaRPr lang="es-ES" sz="1600" dirty="0"/>
                    </a:p>
                  </a:txBody>
                  <a:tcPr anchor="ctr"/>
                </a:tc>
                <a:tc vMerge="1">
                  <a:txBody>
                    <a:bodyPr/>
                    <a:lstStyle/>
                    <a:p>
                      <a:pPr algn="ctr"/>
                      <a:endParaRPr lang="es-ES" sz="1600" dirty="0"/>
                    </a:p>
                  </a:txBody>
                  <a:tcPr anchor="ctr"/>
                </a:tc>
                <a:tc vMerge="1">
                  <a:txBody>
                    <a:bodyPr/>
                    <a:lstStyle/>
                    <a:p>
                      <a:pPr algn="ctr"/>
                      <a:endParaRPr lang="es-ES" sz="1600" dirty="0"/>
                    </a:p>
                  </a:txBody>
                  <a:tcPr anchor="ctr"/>
                </a:tc>
                <a:tc>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EPS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s-AR" sz="2100" b="1" kern="1200" dirty="0">
                          <a:solidFill>
                            <a:schemeClr val="tx1">
                              <a:lumMod val="75000"/>
                              <a:lumOff val="25000"/>
                            </a:schemeClr>
                          </a:solidFill>
                          <a:latin typeface="Calibri"/>
                          <a:ea typeface="+mn-ea"/>
                          <a:cs typeface="+mn-cs"/>
                        </a:rPr>
                        <a:t>Medicina Prepagada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185445494"/>
                  </a:ext>
                </a:extLst>
              </a:tr>
              <a:tr h="400251">
                <a:tc>
                  <a:txBody>
                    <a:bodyPr/>
                    <a:lstStyle/>
                    <a:p>
                      <a:pPr algn="l"/>
                      <a:r>
                        <a:rPr lang="es-ES" sz="1600" dirty="0"/>
                        <a:t>Gestión de riesgos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No se menciona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ES" sz="1600" dirty="0"/>
                        <a:t>No define un marco de gestión de riesgos.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Sistema de Administración de Riesgos (SAR), define las acciones de identificación, evaluación y medición, selección de métodos de administración,  implementación y retroalimentación, enmarcados en 3 áreas de análisis.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AR" sz="1600" dirty="0"/>
                        <a:t>Esta alcanzado por el Sistema preventivo de prácticas riesgosas financieras y de atención en salud del SGSSS.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364936"/>
                  </a:ext>
                </a:extLst>
              </a:tr>
              <a:tr h="2070860">
                <a:tc>
                  <a:txBody>
                    <a:bodyPr/>
                    <a:lstStyle/>
                    <a:p>
                      <a:pPr algn="l"/>
                      <a:r>
                        <a:rPr lang="es-ES" sz="1600" dirty="0"/>
                        <a:t>Determinación de pasivos (Reservas Técnicas)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No hay exigencias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Fondo de garantía constituido por: prestaciones por pagar, prestaciones en proceso de liquidación, prestaciones ocurridas y no reportadas, prestaciones en litigio, excedentes de cotizaciones.</a:t>
                      </a:r>
                    </a:p>
                    <a:p>
                      <a:pPr algn="l"/>
                      <a:r>
                        <a:rPr lang="es-ES" sz="1600" dirty="0"/>
                        <a:t>Prestaciones ocurridas, reportadas y no valorizadas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Reserva para obligaciones pendientes compuesta por: reserva de obligaciones pendientes y conocidas; reserva de obligaciones pendientes aún no conocidas (Determinadas por método de triángulos con 3 años de historia mínimo).</a:t>
                      </a:r>
                    </a:p>
                    <a:p>
                      <a:pPr algn="l"/>
                      <a:r>
                        <a:rPr lang="es-ES" sz="1600" dirty="0"/>
                        <a:t>Establece constitución de reservas para pérdidas probables y cuantificables.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AR" sz="1600" dirty="0"/>
                        <a:t>Reserva legal como porcentaje del capital suscripto.</a:t>
                      </a:r>
                    </a:p>
                    <a:p>
                      <a:pPr algn="l"/>
                      <a:r>
                        <a:rPr lang="es-AR" sz="1600" dirty="0"/>
                        <a:t>Provisión sobre el 100% de los servicios hospitalarios autorizados y no cobrados. Autoriza utilización de instrumentos técnicos para cálculo de la provisión.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783754"/>
                  </a:ext>
                </a:extLst>
              </a:tr>
            </a:tbl>
          </a:graphicData>
        </a:graphic>
      </p:graphicFrame>
    </p:spTree>
    <p:extLst>
      <p:ext uri="{BB962C8B-B14F-4D97-AF65-F5344CB8AC3E}">
        <p14:creationId xmlns:p14="http://schemas.microsoft.com/office/powerpoint/2010/main" val="163052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xmlns="" id="{7045466B-3CAD-4431-AF50-4EB1E0495E2F}"/>
              </a:ext>
            </a:extLst>
          </p:cNvPr>
          <p:cNvGraphicFramePr>
            <a:graphicFrameLocks noGrp="1"/>
          </p:cNvGraphicFramePr>
          <p:nvPr>
            <p:extLst>
              <p:ext uri="{D42A27DB-BD31-4B8C-83A1-F6EECF244321}">
                <p14:modId xmlns:p14="http://schemas.microsoft.com/office/powerpoint/2010/main" val="1035583096"/>
              </p:ext>
            </p:extLst>
          </p:nvPr>
        </p:nvGraphicFramePr>
        <p:xfrm>
          <a:off x="666853" y="642908"/>
          <a:ext cx="10858293" cy="4436804"/>
        </p:xfrm>
        <a:graphic>
          <a:graphicData uri="http://schemas.openxmlformats.org/drawingml/2006/table">
            <a:tbl>
              <a:tblPr firstRow="1">
                <a:tableStyleId>{616DA210-FB5B-4158-B5E0-FEB733F419BA}</a:tableStyleId>
              </a:tblPr>
              <a:tblGrid>
                <a:gridCol w="1409493">
                  <a:extLst>
                    <a:ext uri="{9D8B030D-6E8A-4147-A177-3AD203B41FA5}">
                      <a16:colId xmlns:a16="http://schemas.microsoft.com/office/drawing/2014/main" xmlns="" val="2368360815"/>
                    </a:ext>
                  </a:extLst>
                </a:gridCol>
                <a:gridCol w="1677507">
                  <a:extLst>
                    <a:ext uri="{9D8B030D-6E8A-4147-A177-3AD203B41FA5}">
                      <a16:colId xmlns:a16="http://schemas.microsoft.com/office/drawing/2014/main" xmlns="" val="2477939535"/>
                    </a:ext>
                  </a:extLst>
                </a:gridCol>
                <a:gridCol w="2711115">
                  <a:extLst>
                    <a:ext uri="{9D8B030D-6E8A-4147-A177-3AD203B41FA5}">
                      <a16:colId xmlns:a16="http://schemas.microsoft.com/office/drawing/2014/main" xmlns="" val="369484971"/>
                    </a:ext>
                  </a:extLst>
                </a:gridCol>
                <a:gridCol w="2502569">
                  <a:extLst>
                    <a:ext uri="{9D8B030D-6E8A-4147-A177-3AD203B41FA5}">
                      <a16:colId xmlns:a16="http://schemas.microsoft.com/office/drawing/2014/main" xmlns="" val="3258220067"/>
                    </a:ext>
                  </a:extLst>
                </a:gridCol>
                <a:gridCol w="2557609">
                  <a:extLst>
                    <a:ext uri="{9D8B030D-6E8A-4147-A177-3AD203B41FA5}">
                      <a16:colId xmlns:a16="http://schemas.microsoft.com/office/drawing/2014/main" xmlns="" val="176548478"/>
                    </a:ext>
                  </a:extLst>
                </a:gridCol>
              </a:tblGrid>
              <a:tr h="413444">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Aspecto a analizar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Argentina (EMP)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Chile (ISAPRE)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Colombia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AR"/>
                    </a:p>
                  </a:txBody>
                  <a:tcPr/>
                </a:tc>
                <a:extLst>
                  <a:ext uri="{0D108BD9-81ED-4DB2-BD59-A6C34878D82A}">
                    <a16:rowId xmlns:a16="http://schemas.microsoft.com/office/drawing/2014/main" xmlns="" val="2900257133"/>
                  </a:ext>
                </a:extLst>
              </a:tr>
              <a:tr h="373688">
                <a:tc vMerge="1">
                  <a:txBody>
                    <a:bodyPr/>
                    <a:lstStyle/>
                    <a:p>
                      <a:pPr algn="ctr"/>
                      <a:endParaRPr lang="es-ES" sz="1600" dirty="0"/>
                    </a:p>
                  </a:txBody>
                  <a:tcPr anchor="ctr"/>
                </a:tc>
                <a:tc vMerge="1">
                  <a:txBody>
                    <a:bodyPr/>
                    <a:lstStyle/>
                    <a:p>
                      <a:pPr algn="ctr"/>
                      <a:endParaRPr lang="es-ES" sz="1600" dirty="0"/>
                    </a:p>
                  </a:txBody>
                  <a:tcPr anchor="ctr"/>
                </a:tc>
                <a:tc vMerge="1">
                  <a:txBody>
                    <a:bodyPr/>
                    <a:lstStyle/>
                    <a:p>
                      <a:pPr algn="ctr"/>
                      <a:endParaRPr lang="es-ES" sz="1600" dirty="0"/>
                    </a:p>
                  </a:txBody>
                  <a:tcPr anchor="ctr"/>
                </a:tc>
                <a:tc>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EPS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s-AR" sz="2100" b="1" kern="1200" dirty="0">
                          <a:solidFill>
                            <a:schemeClr val="tx1">
                              <a:lumMod val="75000"/>
                              <a:lumOff val="25000"/>
                            </a:schemeClr>
                          </a:solidFill>
                          <a:latin typeface="Calibri"/>
                          <a:ea typeface="+mn-ea"/>
                          <a:cs typeface="+mn-cs"/>
                        </a:rPr>
                        <a:t>Medicina Prepagada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185445494"/>
                  </a:ext>
                </a:extLst>
              </a:tr>
              <a:tr h="400251">
                <a:tc>
                  <a:txBody>
                    <a:bodyPr/>
                    <a:lstStyle/>
                    <a:p>
                      <a:pPr algn="l"/>
                      <a:r>
                        <a:rPr lang="es-ES" sz="1800" dirty="0"/>
                        <a:t>Solvencia e Inversiones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La SSS entre sus funciones debe determinar las condiciones de solvencia financiera. No hay regulación al respecto.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ES" sz="1800" dirty="0"/>
                        <a:t>El 50% del fondo debe estar constituido por ciertos instrumentos numerados en la reglamentación. Se establece un máximo para cada instrumento y dentro de éstos un porcentaje por emisor.</a:t>
                      </a:r>
                    </a:p>
                    <a:p>
                      <a:pPr marL="0" indent="0" algn="l">
                        <a:buFontTx/>
                        <a:buNone/>
                      </a:pPr>
                      <a:r>
                        <a:rPr lang="es-ES" sz="1800" dirty="0"/>
                        <a:t>Índice de liquidez no menor al 0,8 de la relación entre pasivo y activo circulante.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ES" sz="1800" dirty="0"/>
                        <a:t>Las reservas técnicas deben invertirse en activos de la más alta liquidez y seguridad, y establece los instrumentos computables. A la vez, establece parámetros y restricciones.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AR" sz="1800" dirty="0"/>
                        <a:t>Margen de solvencia en base a la liquidez, definida como capacidad de pago para cancelar cuentas de proveedores o prestaciones de servicios en un plazo no superior a 30 días. Limita la utilización de las cuentas por pagar superiores a 30 días.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364936"/>
                  </a:ext>
                </a:extLst>
              </a:tr>
            </a:tbl>
          </a:graphicData>
        </a:graphic>
      </p:graphicFrame>
    </p:spTree>
    <p:extLst>
      <p:ext uri="{BB962C8B-B14F-4D97-AF65-F5344CB8AC3E}">
        <p14:creationId xmlns:p14="http://schemas.microsoft.com/office/powerpoint/2010/main" val="96420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xmlns="" id="{5D9ECA3F-2927-46B6-99E1-34753786959E}"/>
              </a:ext>
            </a:extLst>
          </p:cNvPr>
          <p:cNvSpPr>
            <a:spLocks noGrp="1"/>
          </p:cNvSpPr>
          <p:nvPr>
            <p:ph type="title"/>
          </p:nvPr>
        </p:nvSpPr>
        <p:spPr>
          <a:xfrm>
            <a:off x="1285240" y="774571"/>
            <a:ext cx="8074815" cy="1618489"/>
          </a:xfrm>
        </p:spPr>
        <p:txBody>
          <a:bodyPr anchor="ctr">
            <a:normAutofit/>
          </a:bodyPr>
          <a:lstStyle/>
          <a:p>
            <a:r>
              <a:rPr lang="es-ES" sz="3600" dirty="0"/>
              <a:t>Brasil: Operadoras de </a:t>
            </a:r>
            <a:r>
              <a:rPr lang="es-ES" sz="3600" dirty="0" err="1"/>
              <a:t>Saúde</a:t>
            </a:r>
            <a:r>
              <a:rPr lang="es-ES" sz="3600" dirty="0"/>
              <a:t> Suplementar (L. 9656/98)</a:t>
            </a:r>
          </a:p>
        </p:txBody>
      </p:sp>
      <p:sp>
        <p:nvSpPr>
          <p:cNvPr id="6" name="Marcador de contenido 5">
            <a:extLst>
              <a:ext uri="{FF2B5EF4-FFF2-40B4-BE49-F238E27FC236}">
                <a16:creationId xmlns:a16="http://schemas.microsoft.com/office/drawing/2014/main" xmlns="" id="{7A40767C-ADFB-4508-A78C-4AA72602E9EB}"/>
              </a:ext>
            </a:extLst>
          </p:cNvPr>
          <p:cNvSpPr>
            <a:spLocks noGrp="1"/>
          </p:cNvSpPr>
          <p:nvPr>
            <p:ph idx="1"/>
          </p:nvPr>
        </p:nvSpPr>
        <p:spPr>
          <a:xfrm>
            <a:off x="1285240" y="2152650"/>
            <a:ext cx="8268335" cy="3617215"/>
          </a:xfrm>
        </p:spPr>
        <p:txBody>
          <a:bodyPr anchor="t">
            <a:normAutofit/>
          </a:bodyPr>
          <a:lstStyle/>
          <a:p>
            <a:r>
              <a:rPr lang="es-ES" sz="1400" dirty="0"/>
              <a:t>Objeto: exclusivo</a:t>
            </a:r>
          </a:p>
          <a:p>
            <a:r>
              <a:rPr lang="es-ES" sz="1400" dirty="0"/>
              <a:t>Capital mínimo y solvencia: mayor entre el capital base y margen de solvencia (contempla primas y siniestros).  Desde enero 2023: mayor entre capital base y capital basado en riesgo (regulatorio, suscripción, crédito, mercado, legal, operacional).</a:t>
            </a:r>
          </a:p>
          <a:p>
            <a:r>
              <a:rPr lang="es-ES" sz="1400" dirty="0"/>
              <a:t>Determinación de tarifas: riesgo, franja etaria, se informan a </a:t>
            </a:r>
            <a:r>
              <a:rPr lang="es-ES" sz="1400" dirty="0" err="1"/>
              <a:t>Agência</a:t>
            </a:r>
            <a:r>
              <a:rPr lang="es-ES" sz="1400" dirty="0"/>
              <a:t> Nacional de </a:t>
            </a:r>
            <a:r>
              <a:rPr lang="es-ES" sz="1400" dirty="0" err="1"/>
              <a:t>Saúde</a:t>
            </a:r>
            <a:r>
              <a:rPr lang="es-ES" sz="1400" dirty="0"/>
              <a:t> Suplementar (ANS, regulador y supervisor).</a:t>
            </a:r>
          </a:p>
          <a:p>
            <a:r>
              <a:rPr lang="es-ES" sz="1400" dirty="0"/>
              <a:t>Cobertura mínima: Rol de Procedimientos e Eventos em </a:t>
            </a:r>
            <a:r>
              <a:rPr lang="es-ES" sz="1400" dirty="0" err="1"/>
              <a:t>Saúde</a:t>
            </a:r>
            <a:r>
              <a:rPr lang="es-ES" sz="1400" dirty="0"/>
              <a:t>, referencia básica para cobertura asistencial mínima.</a:t>
            </a:r>
          </a:p>
          <a:p>
            <a:r>
              <a:rPr lang="es-ES" sz="1400" dirty="0"/>
              <a:t>Contrato: se pueden contemplar carencias, enfermedades preexistentes, plazos mínimos de atención regulados, se debe entregar copia escrita al contratante.</a:t>
            </a:r>
          </a:p>
          <a:p>
            <a:r>
              <a:rPr lang="es-ES" sz="1400" dirty="0"/>
              <a:t>Gestión de riesgos: prestacionales, económicos… monitoreo según indicadores e información periódica a ANS.</a:t>
            </a:r>
          </a:p>
          <a:p>
            <a:r>
              <a:rPr lang="es-ES" sz="1400" dirty="0"/>
              <a:t>Determinación de pasivos técnicos: </a:t>
            </a:r>
            <a:r>
              <a:rPr lang="pt-BR" sz="1400" dirty="0"/>
              <a:t>Provisão de Eventos/Sinistros a Liquidar, Provisão de Risco ou à Provisão de Prêmios Não Ganhos, Provisão de Eventos Ocorridos e Não Avisados.</a:t>
            </a:r>
            <a:endParaRPr lang="es-ES" sz="1400" dirty="0"/>
          </a:p>
          <a:p>
            <a:endParaRPr lang="es-ES" sz="1100" dirty="0"/>
          </a:p>
          <a:p>
            <a:endParaRPr lang="es-ES" sz="1100" dirty="0"/>
          </a:p>
          <a:p>
            <a:endParaRPr lang="es-ES" sz="1100" dirty="0"/>
          </a:p>
        </p:txBody>
      </p:sp>
    </p:spTree>
    <p:extLst>
      <p:ext uri="{BB962C8B-B14F-4D97-AF65-F5344CB8AC3E}">
        <p14:creationId xmlns:p14="http://schemas.microsoft.com/office/powerpoint/2010/main" val="177621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FD06E7-7B10-415A-95AD-6F5D05E8ADB4}"/>
              </a:ext>
            </a:extLst>
          </p:cNvPr>
          <p:cNvSpPr>
            <a:spLocks noGrp="1"/>
          </p:cNvSpPr>
          <p:nvPr>
            <p:ph type="title"/>
          </p:nvPr>
        </p:nvSpPr>
        <p:spPr>
          <a:xfrm>
            <a:off x="1653363" y="365760"/>
            <a:ext cx="9367203" cy="1188720"/>
          </a:xfrm>
        </p:spPr>
        <p:txBody>
          <a:bodyPr>
            <a:normAutofit fontScale="90000"/>
          </a:bodyPr>
          <a:lstStyle/>
          <a:p>
            <a:pPr>
              <a:spcBef>
                <a:spcPct val="50000"/>
              </a:spcBef>
              <a:defRPr/>
            </a:pPr>
            <a:r>
              <a:rPr lang="es-ES" sz="4400" dirty="0">
                <a:latin typeface="+mj-lt"/>
              </a:rPr>
              <a:t>Desarrollo de marco de gestión, modelos de análisis de riesgos y solvencia</a:t>
            </a:r>
            <a:endParaRPr lang="es-ES" altLang="es-AR" sz="4100" dirty="0">
              <a:latin typeface="+mj-lt"/>
            </a:endParaRPr>
          </a:p>
        </p:txBody>
      </p:sp>
      <p:sp>
        <p:nvSpPr>
          <p:cNvPr id="61" name="Freeform: Shape 60">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xmlns="" id="{38910C2A-A17E-4974-8DCD-71BCF0565990}"/>
              </a:ext>
            </a:extLst>
          </p:cNvPr>
          <p:cNvSpPr>
            <a:spLocks noGrp="1"/>
          </p:cNvSpPr>
          <p:nvPr>
            <p:ph idx="1"/>
          </p:nvPr>
        </p:nvSpPr>
        <p:spPr>
          <a:xfrm>
            <a:off x="1440846" y="2176272"/>
            <a:ext cx="9756544" cy="4315968"/>
          </a:xfrm>
        </p:spPr>
        <p:txBody>
          <a:bodyPr anchor="t">
            <a:noAutofit/>
          </a:bodyPr>
          <a:lstStyle/>
          <a:p>
            <a:pPr marL="0" indent="0">
              <a:spcBef>
                <a:spcPct val="50000"/>
              </a:spcBef>
              <a:buClr>
                <a:srgbClr val="000066"/>
              </a:buClr>
              <a:buNone/>
              <a:defRPr/>
            </a:pPr>
            <a:r>
              <a:rPr lang="es-ES" sz="3200" dirty="0">
                <a:solidFill>
                  <a:schemeClr val="tx1">
                    <a:lumMod val="75000"/>
                    <a:lumOff val="25000"/>
                  </a:schemeClr>
                </a:solidFill>
              </a:rPr>
              <a:t>Gestión de riesgo Empresarial: </a:t>
            </a:r>
          </a:p>
          <a:p>
            <a:pPr marL="0" indent="0">
              <a:spcBef>
                <a:spcPct val="50000"/>
              </a:spcBef>
              <a:buClr>
                <a:srgbClr val="000066"/>
              </a:buClr>
              <a:buNone/>
              <a:defRPr/>
            </a:pPr>
            <a:r>
              <a:rPr lang="es-ES" sz="3200" dirty="0">
                <a:solidFill>
                  <a:schemeClr val="tx1">
                    <a:lumMod val="75000"/>
                    <a:lumOff val="25000"/>
                  </a:schemeClr>
                </a:solidFill>
              </a:rPr>
              <a:t>“Proceso por el que las organizaciones en todas las industrias evalúan, controlan, explotan, financian y monitorean los riesgos provenientes de todas las fuentes con el fin de incrementar el valor de la organización para los interesados en el corto y en el largo plazo.”</a:t>
            </a:r>
          </a:p>
          <a:p>
            <a:pPr>
              <a:spcBef>
                <a:spcPct val="50000"/>
              </a:spcBef>
              <a:buClr>
                <a:srgbClr val="000066"/>
              </a:buClr>
              <a:defRPr/>
            </a:pPr>
            <a:endParaRPr lang="es-ES" altLang="es-AR" sz="2200" dirty="0"/>
          </a:p>
        </p:txBody>
      </p:sp>
    </p:spTree>
    <p:extLst>
      <p:ext uri="{BB962C8B-B14F-4D97-AF65-F5344CB8AC3E}">
        <p14:creationId xmlns:p14="http://schemas.microsoft.com/office/powerpoint/2010/main" val="354582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1 Imagen">
            <a:extLst>
              <a:ext uri="{FF2B5EF4-FFF2-40B4-BE49-F238E27FC236}">
                <a16:creationId xmlns:a16="http://schemas.microsoft.com/office/drawing/2014/main" xmlns="" id="{4D76353C-9740-4D7E-B076-592175A085F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495399" y="695894"/>
            <a:ext cx="7375885" cy="5466212"/>
          </a:xfrm>
          <a:prstGeom prst="rect">
            <a:avLst/>
          </a:prstGeom>
          <a:noFill/>
        </p:spPr>
      </p:pic>
    </p:spTree>
    <p:extLst>
      <p:ext uri="{BB962C8B-B14F-4D97-AF65-F5344CB8AC3E}">
        <p14:creationId xmlns:p14="http://schemas.microsoft.com/office/powerpoint/2010/main" val="71819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Marcador de contenido 2">
            <a:extLst>
              <a:ext uri="{FF2B5EF4-FFF2-40B4-BE49-F238E27FC236}">
                <a16:creationId xmlns:a16="http://schemas.microsoft.com/office/drawing/2014/main" xmlns="" id="{B0F9EF3A-3DC6-421A-ADF8-E21D4E197CB8}"/>
              </a:ext>
            </a:extLst>
          </p:cNvPr>
          <p:cNvGraphicFramePr>
            <a:graphicFrameLocks/>
          </p:cNvGraphicFramePr>
          <p:nvPr>
            <p:extLst>
              <p:ext uri="{D42A27DB-BD31-4B8C-83A1-F6EECF244321}">
                <p14:modId xmlns:p14="http://schemas.microsoft.com/office/powerpoint/2010/main" val="2260791755"/>
              </p:ext>
            </p:extLst>
          </p:nvPr>
        </p:nvGraphicFramePr>
        <p:xfrm>
          <a:off x="1027419" y="1082692"/>
          <a:ext cx="10135454" cy="4692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94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Imagen que contiene persona, hombre, sostener, mujer&#10;&#10;Descripción generada automáticamente">
            <a:extLst>
              <a:ext uri="{FF2B5EF4-FFF2-40B4-BE49-F238E27FC236}">
                <a16:creationId xmlns:a16="http://schemas.microsoft.com/office/drawing/2014/main" xmlns="" id="{24863EB9-6410-4611-AABF-834EEA13BA0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1713" b="4018"/>
          <a:stretch/>
        </p:blipFill>
        <p:spPr>
          <a:xfrm>
            <a:off x="-1" y="10"/>
            <a:ext cx="12192000" cy="6857990"/>
          </a:xfrm>
          <a:prstGeom prst="rect">
            <a:avLst/>
          </a:prstGeom>
        </p:spPr>
      </p:pic>
      <p:sp>
        <p:nvSpPr>
          <p:cNvPr id="13"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15051826-A57E-454C-99FA-0DB8C832377A}"/>
              </a:ext>
            </a:extLst>
          </p:cNvPr>
          <p:cNvSpPr>
            <a:spLocks noGrp="1"/>
          </p:cNvSpPr>
          <p:nvPr>
            <p:ph type="title"/>
          </p:nvPr>
        </p:nvSpPr>
        <p:spPr>
          <a:xfrm>
            <a:off x="709448" y="1913950"/>
            <a:ext cx="4204137" cy="1342754"/>
          </a:xfrm>
        </p:spPr>
        <p:txBody>
          <a:bodyPr>
            <a:normAutofit/>
          </a:bodyPr>
          <a:lstStyle/>
          <a:p>
            <a:pPr algn="ctr"/>
            <a:r>
              <a:rPr lang="es-ES" sz="3600"/>
              <a:t>Potencial impacto del COVID-19 en costos</a:t>
            </a:r>
          </a:p>
        </p:txBody>
      </p:sp>
      <p:cxnSp>
        <p:nvCxnSpPr>
          <p:cNvPr id="15" name="Straight Connector 14">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DD98462B-D1AE-461A-854B-C415BC7FCE7E}"/>
              </a:ext>
            </a:extLst>
          </p:cNvPr>
          <p:cNvSpPr>
            <a:spLocks noGrp="1"/>
          </p:cNvSpPr>
          <p:nvPr>
            <p:ph idx="1"/>
          </p:nvPr>
        </p:nvSpPr>
        <p:spPr>
          <a:xfrm>
            <a:off x="525516" y="3417573"/>
            <a:ext cx="4593021" cy="2969967"/>
          </a:xfrm>
        </p:spPr>
        <p:txBody>
          <a:bodyPr anchor="ctr">
            <a:normAutofit fontScale="92500" lnSpcReduction="20000"/>
          </a:bodyPr>
          <a:lstStyle/>
          <a:p>
            <a:r>
              <a:rPr lang="es-ES" dirty="0"/>
              <a:t>Medicina preventiva</a:t>
            </a:r>
          </a:p>
          <a:p>
            <a:pPr lvl="1"/>
            <a:r>
              <a:rPr lang="es-ES" dirty="0"/>
              <a:t>Vacunación</a:t>
            </a:r>
          </a:p>
          <a:p>
            <a:pPr lvl="1"/>
            <a:r>
              <a:rPr lang="es-ES" dirty="0"/>
              <a:t>Estudios diagnósticos y controles de rutina</a:t>
            </a:r>
          </a:p>
          <a:p>
            <a:r>
              <a:rPr lang="es-ES" dirty="0"/>
              <a:t>Urgencias</a:t>
            </a:r>
          </a:p>
          <a:p>
            <a:r>
              <a:rPr lang="es-ES" dirty="0"/>
              <a:t>Tratamiento de enfermedades crónicas</a:t>
            </a:r>
          </a:p>
          <a:p>
            <a:r>
              <a:rPr lang="es-ES" dirty="0"/>
              <a:t>Impacto en salud mental</a:t>
            </a:r>
          </a:p>
          <a:p>
            <a:endParaRPr lang="es-ES" sz="1800" dirty="0"/>
          </a:p>
        </p:txBody>
      </p:sp>
    </p:spTree>
    <p:extLst>
      <p:ext uri="{BB962C8B-B14F-4D97-AF65-F5344CB8AC3E}">
        <p14:creationId xmlns:p14="http://schemas.microsoft.com/office/powerpoint/2010/main" val="221625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3">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 naturaleza, hombre, azul&#10;&#10;Descripción generada automáticamente">
            <a:extLst>
              <a:ext uri="{FF2B5EF4-FFF2-40B4-BE49-F238E27FC236}">
                <a16:creationId xmlns:a16="http://schemas.microsoft.com/office/drawing/2014/main" xmlns="" id="{D0E02981-7004-453F-9B65-89B976D757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2700" r="3382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CuadroTexto 5">
            <a:extLst>
              <a:ext uri="{FF2B5EF4-FFF2-40B4-BE49-F238E27FC236}">
                <a16:creationId xmlns:a16="http://schemas.microsoft.com/office/drawing/2014/main" xmlns="" id="{11DD502F-E88C-4538-B6F5-455E5E5A0E10}"/>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www.etaletaculture.fr/sciences/non-la-fonte-des-icebergs-nentraine-pas-lelevation-du-niveau-de-la-mer/">
                  <a:extLst>
                    <a:ext uri="{A12FA001-AC4F-418D-AE19-62706E023703}">
                      <ahyp:hlinkClr xmlns:ahyp="http://schemas.microsoft.com/office/drawing/2018/hyperlinkcolor" xmlns=""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s-ES" sz="700">
              <a:solidFill>
                <a:srgbClr val="FFFFFF"/>
              </a:solidFill>
            </a:endParaRPr>
          </a:p>
        </p:txBody>
      </p:sp>
      <p:pic>
        <p:nvPicPr>
          <p:cNvPr id="9" name="Imagen 8">
            <a:extLst>
              <a:ext uri="{FF2B5EF4-FFF2-40B4-BE49-F238E27FC236}">
                <a16:creationId xmlns:a16="http://schemas.microsoft.com/office/drawing/2014/main" xmlns="" id="{4B4E99AD-027C-4CEC-8F7C-9607265BCCA2}"/>
              </a:ext>
            </a:extLst>
          </p:cNvPr>
          <p:cNvPicPr>
            <a:picLocks noChangeAspect="1"/>
          </p:cNvPicPr>
          <p:nvPr/>
        </p:nvPicPr>
        <p:blipFill>
          <a:blip r:embed="rId5"/>
          <a:stretch>
            <a:fillRect/>
          </a:stretch>
        </p:blipFill>
        <p:spPr>
          <a:xfrm>
            <a:off x="151847" y="66199"/>
            <a:ext cx="4308393" cy="1786931"/>
          </a:xfrm>
          <a:prstGeom prst="rect">
            <a:avLst/>
          </a:prstGeom>
        </p:spPr>
      </p:pic>
      <p:sp>
        <p:nvSpPr>
          <p:cNvPr id="10" name="Rectángulo 9">
            <a:extLst>
              <a:ext uri="{FF2B5EF4-FFF2-40B4-BE49-F238E27FC236}">
                <a16:creationId xmlns:a16="http://schemas.microsoft.com/office/drawing/2014/main" xmlns="" id="{B1E27C54-5BC1-4A3B-97C6-07DD96ADFB7A}"/>
              </a:ext>
            </a:extLst>
          </p:cNvPr>
          <p:cNvSpPr/>
          <p:nvPr/>
        </p:nvSpPr>
        <p:spPr>
          <a:xfrm>
            <a:off x="284480" y="1825625"/>
            <a:ext cx="6096000" cy="646331"/>
          </a:xfrm>
          <a:prstGeom prst="rect">
            <a:avLst/>
          </a:prstGeom>
        </p:spPr>
        <p:txBody>
          <a:bodyPr>
            <a:spAutoFit/>
          </a:bodyPr>
          <a:lstStyle/>
          <a:p>
            <a:r>
              <a:rPr lang="es-ES" dirty="0"/>
              <a:t>https://www.who.int/es/news/item/15-07-2020-who-and-unicef-warn-of-a-decline-in-vaccinations-during-covid-19</a:t>
            </a:r>
          </a:p>
        </p:txBody>
      </p:sp>
      <p:pic>
        <p:nvPicPr>
          <p:cNvPr id="11" name="Imagen 10">
            <a:extLst>
              <a:ext uri="{FF2B5EF4-FFF2-40B4-BE49-F238E27FC236}">
                <a16:creationId xmlns:a16="http://schemas.microsoft.com/office/drawing/2014/main" xmlns="" id="{D780149A-DF68-466E-AB4D-4DB6329C743A}"/>
              </a:ext>
            </a:extLst>
          </p:cNvPr>
          <p:cNvPicPr>
            <a:picLocks noChangeAspect="1"/>
          </p:cNvPicPr>
          <p:nvPr/>
        </p:nvPicPr>
        <p:blipFill>
          <a:blip r:embed="rId6"/>
          <a:stretch>
            <a:fillRect/>
          </a:stretch>
        </p:blipFill>
        <p:spPr>
          <a:xfrm>
            <a:off x="284480" y="2909322"/>
            <a:ext cx="6096000" cy="1406468"/>
          </a:xfrm>
          <a:prstGeom prst="rect">
            <a:avLst/>
          </a:prstGeom>
        </p:spPr>
      </p:pic>
      <p:sp>
        <p:nvSpPr>
          <p:cNvPr id="12" name="Rectángulo 11">
            <a:extLst>
              <a:ext uri="{FF2B5EF4-FFF2-40B4-BE49-F238E27FC236}">
                <a16:creationId xmlns:a16="http://schemas.microsoft.com/office/drawing/2014/main" xmlns="" id="{00CDAF48-CBCF-47BE-9B6E-CAB3D092A9A6}"/>
              </a:ext>
            </a:extLst>
          </p:cNvPr>
          <p:cNvSpPr/>
          <p:nvPr/>
        </p:nvSpPr>
        <p:spPr>
          <a:xfrm>
            <a:off x="208848" y="4408985"/>
            <a:ext cx="6096000" cy="923330"/>
          </a:xfrm>
          <a:prstGeom prst="rect">
            <a:avLst/>
          </a:prstGeom>
        </p:spPr>
        <p:txBody>
          <a:bodyPr>
            <a:spAutoFit/>
          </a:bodyPr>
          <a:lstStyle/>
          <a:p>
            <a:r>
              <a:rPr lang="es-ES" dirty="0"/>
              <a:t>https://www.infobae.com/salud/2020/05/22/aumenta-la-preocupacion-de-los-medicos-por-la-falta-de-controles-y-estudios-diagnosticos-en-pacientes-en-clinicas-y-hospitales/</a:t>
            </a:r>
          </a:p>
        </p:txBody>
      </p:sp>
    </p:spTree>
    <p:extLst>
      <p:ext uri="{BB962C8B-B14F-4D97-AF65-F5344CB8AC3E}">
        <p14:creationId xmlns:p14="http://schemas.microsoft.com/office/powerpoint/2010/main" val="97418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EDFE66B8-7A2D-4ED0-ACDD-066086664A60}"/>
              </a:ext>
            </a:extLst>
          </p:cNvPr>
          <p:cNvPicPr>
            <a:picLocks noChangeAspect="1"/>
          </p:cNvPicPr>
          <p:nvPr/>
        </p:nvPicPr>
        <p:blipFill>
          <a:blip r:embed="rId2"/>
          <a:stretch>
            <a:fillRect/>
          </a:stretch>
        </p:blipFill>
        <p:spPr>
          <a:xfrm>
            <a:off x="309562" y="323850"/>
            <a:ext cx="9858375" cy="952500"/>
          </a:xfrm>
          <a:prstGeom prst="rect">
            <a:avLst/>
          </a:prstGeom>
        </p:spPr>
      </p:pic>
      <p:sp>
        <p:nvSpPr>
          <p:cNvPr id="3" name="Rectángulo 2">
            <a:extLst>
              <a:ext uri="{FF2B5EF4-FFF2-40B4-BE49-F238E27FC236}">
                <a16:creationId xmlns:a16="http://schemas.microsoft.com/office/drawing/2014/main" xmlns="" id="{B0548BA3-BD73-41E7-B05D-69058F8FE22A}"/>
              </a:ext>
            </a:extLst>
          </p:cNvPr>
          <p:cNvSpPr/>
          <p:nvPr/>
        </p:nvSpPr>
        <p:spPr>
          <a:xfrm>
            <a:off x="396748" y="1348859"/>
            <a:ext cx="5699252" cy="369332"/>
          </a:xfrm>
          <a:prstGeom prst="rect">
            <a:avLst/>
          </a:prstGeom>
        </p:spPr>
        <p:txBody>
          <a:bodyPr wrap="none">
            <a:spAutoFit/>
          </a:bodyPr>
          <a:lstStyle/>
          <a:p>
            <a:r>
              <a:rPr lang="es-ES" dirty="0"/>
              <a:t>https://www.ncbi.nlm.nih.gov/pmc/articles/PMC7373010/</a:t>
            </a:r>
          </a:p>
        </p:txBody>
      </p:sp>
      <p:pic>
        <p:nvPicPr>
          <p:cNvPr id="4" name="Imagen 3">
            <a:extLst>
              <a:ext uri="{FF2B5EF4-FFF2-40B4-BE49-F238E27FC236}">
                <a16:creationId xmlns:a16="http://schemas.microsoft.com/office/drawing/2014/main" xmlns="" id="{0361D477-542F-4263-838C-E0889DAC9B7B}"/>
              </a:ext>
            </a:extLst>
          </p:cNvPr>
          <p:cNvPicPr>
            <a:picLocks noChangeAspect="1"/>
          </p:cNvPicPr>
          <p:nvPr/>
        </p:nvPicPr>
        <p:blipFill>
          <a:blip r:embed="rId3"/>
          <a:stretch>
            <a:fillRect/>
          </a:stretch>
        </p:blipFill>
        <p:spPr>
          <a:xfrm>
            <a:off x="396748" y="3396998"/>
            <a:ext cx="5891213" cy="2200805"/>
          </a:xfrm>
          <a:prstGeom prst="rect">
            <a:avLst/>
          </a:prstGeom>
        </p:spPr>
      </p:pic>
      <p:pic>
        <p:nvPicPr>
          <p:cNvPr id="5" name="Imagen 4">
            <a:extLst>
              <a:ext uri="{FF2B5EF4-FFF2-40B4-BE49-F238E27FC236}">
                <a16:creationId xmlns:a16="http://schemas.microsoft.com/office/drawing/2014/main" xmlns="" id="{F8D4117D-40B4-42E7-BDF7-E5327AF08BB7}"/>
              </a:ext>
            </a:extLst>
          </p:cNvPr>
          <p:cNvPicPr>
            <a:picLocks noChangeAspect="1"/>
          </p:cNvPicPr>
          <p:nvPr/>
        </p:nvPicPr>
        <p:blipFill>
          <a:blip r:embed="rId4"/>
          <a:stretch>
            <a:fillRect/>
          </a:stretch>
        </p:blipFill>
        <p:spPr>
          <a:xfrm>
            <a:off x="396748" y="1831205"/>
            <a:ext cx="6590959" cy="1452778"/>
          </a:xfrm>
          <a:prstGeom prst="rect">
            <a:avLst/>
          </a:prstGeom>
        </p:spPr>
      </p:pic>
      <p:pic>
        <p:nvPicPr>
          <p:cNvPr id="7" name="Imagen 6" descr="Imagen que contiene interior, hombre, mujer, tabla&#10;&#10;Descripción generada automáticamente">
            <a:extLst>
              <a:ext uri="{FF2B5EF4-FFF2-40B4-BE49-F238E27FC236}">
                <a16:creationId xmlns:a16="http://schemas.microsoft.com/office/drawing/2014/main" xmlns="" id="{18E8C427-1ADF-4606-951E-1687E1509EE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261860" y="2529840"/>
            <a:ext cx="4838700" cy="2419350"/>
          </a:xfrm>
          <a:prstGeom prst="rect">
            <a:avLst/>
          </a:prstGeom>
        </p:spPr>
      </p:pic>
      <p:sp>
        <p:nvSpPr>
          <p:cNvPr id="8" name="CuadroTexto 7">
            <a:extLst>
              <a:ext uri="{FF2B5EF4-FFF2-40B4-BE49-F238E27FC236}">
                <a16:creationId xmlns:a16="http://schemas.microsoft.com/office/drawing/2014/main" xmlns="" id="{E34784FA-FA00-45B7-98AF-414B270337D8}"/>
              </a:ext>
            </a:extLst>
          </p:cNvPr>
          <p:cNvSpPr txBox="1"/>
          <p:nvPr/>
        </p:nvSpPr>
        <p:spPr>
          <a:xfrm>
            <a:off x="10352050" y="5118242"/>
            <a:ext cx="1748510" cy="369332"/>
          </a:xfrm>
          <a:prstGeom prst="rect">
            <a:avLst/>
          </a:prstGeom>
          <a:noFill/>
        </p:spPr>
        <p:txBody>
          <a:bodyPr wrap="square" rtlCol="0">
            <a:spAutoFit/>
          </a:bodyPr>
          <a:lstStyle/>
          <a:p>
            <a:r>
              <a:rPr lang="es-ES" sz="900">
                <a:hlinkClick r:id="rId6" tooltip="https://autismodiario.org/2017/03/29/uso-urgencias-adolescentes-tea/"/>
              </a:rPr>
              <a:t>Esta foto</a:t>
            </a:r>
            <a:r>
              <a:rPr lang="es-ES" sz="900"/>
              <a:t> de Autor desconocido está bajo licencia </a:t>
            </a:r>
            <a:r>
              <a:rPr lang="es-ES" sz="900">
                <a:hlinkClick r:id="rId7" tooltip="https://creativecommons.org/licenses/by-nc-nd/3.0/"/>
              </a:rPr>
              <a:t>CC BY-NC-ND</a:t>
            </a:r>
            <a:endParaRPr lang="es-ES" sz="900"/>
          </a:p>
        </p:txBody>
      </p:sp>
    </p:spTree>
    <p:extLst>
      <p:ext uri="{BB962C8B-B14F-4D97-AF65-F5344CB8AC3E}">
        <p14:creationId xmlns:p14="http://schemas.microsoft.com/office/powerpoint/2010/main" val="53210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exto&#10;&#10;Descripción generada automáticamente">
            <a:extLst>
              <a:ext uri="{FF2B5EF4-FFF2-40B4-BE49-F238E27FC236}">
                <a16:creationId xmlns:a16="http://schemas.microsoft.com/office/drawing/2014/main" xmlns="" id="{E7327FC3-3C2D-47DF-B7C2-991E4333E9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74648" y="2351166"/>
            <a:ext cx="10439400" cy="2882900"/>
          </a:xfrm>
          <a:prstGeom prst="rect">
            <a:avLst/>
          </a:prstGeom>
        </p:spPr>
      </p:pic>
      <p:pic>
        <p:nvPicPr>
          <p:cNvPr id="2" name="Imagen 1">
            <a:extLst>
              <a:ext uri="{FF2B5EF4-FFF2-40B4-BE49-F238E27FC236}">
                <a16:creationId xmlns:a16="http://schemas.microsoft.com/office/drawing/2014/main" xmlns="" id="{B3B9C57C-2045-4666-864F-80D267F7E4AC}"/>
              </a:ext>
            </a:extLst>
          </p:cNvPr>
          <p:cNvPicPr>
            <a:picLocks noChangeAspect="1"/>
          </p:cNvPicPr>
          <p:nvPr/>
        </p:nvPicPr>
        <p:blipFill>
          <a:blip r:embed="rId4"/>
          <a:stretch>
            <a:fillRect/>
          </a:stretch>
        </p:blipFill>
        <p:spPr>
          <a:xfrm>
            <a:off x="3161665" y="257809"/>
            <a:ext cx="8782050" cy="1724025"/>
          </a:xfrm>
          <a:prstGeom prst="rect">
            <a:avLst/>
          </a:prstGeom>
        </p:spPr>
      </p:pic>
      <p:sp>
        <p:nvSpPr>
          <p:cNvPr id="3" name="Rectángulo 2">
            <a:extLst>
              <a:ext uri="{FF2B5EF4-FFF2-40B4-BE49-F238E27FC236}">
                <a16:creationId xmlns:a16="http://schemas.microsoft.com/office/drawing/2014/main" xmlns="" id="{E7C71C43-957A-433B-BED8-1924A3FFC00C}"/>
              </a:ext>
            </a:extLst>
          </p:cNvPr>
          <p:cNvSpPr/>
          <p:nvPr/>
        </p:nvSpPr>
        <p:spPr>
          <a:xfrm>
            <a:off x="4098558" y="1951988"/>
            <a:ext cx="5092163" cy="369332"/>
          </a:xfrm>
          <a:prstGeom prst="rect">
            <a:avLst/>
          </a:prstGeom>
        </p:spPr>
        <p:txBody>
          <a:bodyPr wrap="none">
            <a:spAutoFit/>
          </a:bodyPr>
          <a:lstStyle/>
          <a:p>
            <a:r>
              <a:rPr lang="es-ES" dirty="0"/>
              <a:t>https://ascopubs.org/doi/full/10.1200/GO.20.00351</a:t>
            </a:r>
          </a:p>
        </p:txBody>
      </p:sp>
      <p:pic>
        <p:nvPicPr>
          <p:cNvPr id="4" name="Imagen 3">
            <a:extLst>
              <a:ext uri="{FF2B5EF4-FFF2-40B4-BE49-F238E27FC236}">
                <a16:creationId xmlns:a16="http://schemas.microsoft.com/office/drawing/2014/main" xmlns="" id="{876FFB95-7AD6-4810-9CBF-BD2B591D72F5}"/>
              </a:ext>
            </a:extLst>
          </p:cNvPr>
          <p:cNvPicPr>
            <a:picLocks noChangeAspect="1"/>
          </p:cNvPicPr>
          <p:nvPr/>
        </p:nvPicPr>
        <p:blipFill>
          <a:blip r:embed="rId5"/>
          <a:stretch>
            <a:fillRect/>
          </a:stretch>
        </p:blipFill>
        <p:spPr>
          <a:xfrm>
            <a:off x="3627120" y="2351166"/>
            <a:ext cx="6939280" cy="4435576"/>
          </a:xfrm>
          <a:prstGeom prst="rect">
            <a:avLst/>
          </a:prstGeom>
        </p:spPr>
      </p:pic>
      <p:sp>
        <p:nvSpPr>
          <p:cNvPr id="7" name="CuadroTexto 6">
            <a:extLst>
              <a:ext uri="{FF2B5EF4-FFF2-40B4-BE49-F238E27FC236}">
                <a16:creationId xmlns:a16="http://schemas.microsoft.com/office/drawing/2014/main" xmlns="" id="{F5A2F214-56B2-4A0F-98D1-D402F3668B90}"/>
              </a:ext>
            </a:extLst>
          </p:cNvPr>
          <p:cNvSpPr txBox="1"/>
          <p:nvPr/>
        </p:nvSpPr>
        <p:spPr>
          <a:xfrm>
            <a:off x="376554" y="4870450"/>
            <a:ext cx="10439400" cy="230832"/>
          </a:xfrm>
          <a:prstGeom prst="rect">
            <a:avLst/>
          </a:prstGeom>
          <a:noFill/>
        </p:spPr>
        <p:txBody>
          <a:bodyPr wrap="square" rtlCol="0">
            <a:spAutoFit/>
          </a:bodyPr>
          <a:lstStyle/>
          <a:p>
            <a:r>
              <a:rPr lang="es-ES" sz="900">
                <a:hlinkClick r:id="rId3" tooltip="https://www.opimec.org/comunidad/comunidades-de-practica/"/>
              </a:rPr>
              <a:t>Esta foto</a:t>
            </a:r>
            <a:r>
              <a:rPr lang="es-ES" sz="900"/>
              <a:t> de Autor desconocido está bajo licencia </a:t>
            </a:r>
            <a:r>
              <a:rPr lang="es-ES" sz="900">
                <a:hlinkClick r:id="rId6" tooltip="https://creativecommons.org/licenses/by-nc-nd/3.0/"/>
              </a:rPr>
              <a:t>CC BY-NC-ND</a:t>
            </a:r>
            <a:endParaRPr lang="es-ES" sz="900"/>
          </a:p>
        </p:txBody>
      </p:sp>
    </p:spTree>
    <p:extLst>
      <p:ext uri="{BB962C8B-B14F-4D97-AF65-F5344CB8AC3E}">
        <p14:creationId xmlns:p14="http://schemas.microsoft.com/office/powerpoint/2010/main" val="305511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85D3DD-ABEA-4918-9B74-2B3A0E2004E6}"/>
              </a:ext>
            </a:extLst>
          </p:cNvPr>
          <p:cNvSpPr>
            <a:spLocks noGrp="1"/>
          </p:cNvSpPr>
          <p:nvPr>
            <p:ph type="title"/>
          </p:nvPr>
        </p:nvSpPr>
        <p:spPr>
          <a:xfrm>
            <a:off x="1653363" y="365760"/>
            <a:ext cx="9367203" cy="1188720"/>
          </a:xfrm>
        </p:spPr>
        <p:txBody>
          <a:bodyPr>
            <a:normAutofit/>
          </a:bodyPr>
          <a:lstStyle/>
          <a:p>
            <a:r>
              <a:rPr lang="es-AR" dirty="0"/>
              <a:t>Autores</a:t>
            </a:r>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xmlns="" id="{3CE1C0E8-4486-4671-A935-7AE6B0DA3BEB}"/>
              </a:ext>
            </a:extLst>
          </p:cNvPr>
          <p:cNvSpPr>
            <a:spLocks noGrp="1"/>
          </p:cNvSpPr>
          <p:nvPr>
            <p:ph idx="1"/>
          </p:nvPr>
        </p:nvSpPr>
        <p:spPr>
          <a:xfrm>
            <a:off x="1653362" y="2036660"/>
            <a:ext cx="9942290" cy="4476319"/>
          </a:xfrm>
        </p:spPr>
        <p:txBody>
          <a:bodyPr anchor="t">
            <a:normAutofit fontScale="92500" lnSpcReduction="10000"/>
          </a:bodyPr>
          <a:lstStyle/>
          <a:p>
            <a:r>
              <a:rPr lang="es-ES" sz="2200" dirty="0"/>
              <a:t> </a:t>
            </a:r>
            <a:r>
              <a:rPr lang="es-ES" sz="2200" b="1" dirty="0"/>
              <a:t>Eduardo </a:t>
            </a:r>
            <a:r>
              <a:rPr lang="es-ES" sz="2200" b="1" dirty="0" err="1"/>
              <a:t>Melinsky</a:t>
            </a:r>
            <a:endParaRPr lang="es-ES" sz="2200" b="1" dirty="0"/>
          </a:p>
          <a:p>
            <a:pPr marL="0" indent="0">
              <a:buNone/>
            </a:pPr>
            <a:r>
              <a:rPr lang="es-AR" sz="2200" dirty="0"/>
              <a:t>Consejero Asesor,  F.A.C.P.C.E – </a:t>
            </a:r>
            <a:r>
              <a:rPr lang="es-AR" sz="2200" dirty="0" err="1"/>
              <a:t>C.E.C.y</a:t>
            </a:r>
            <a:r>
              <a:rPr lang="es-AR" sz="2200" dirty="0"/>
              <a:t> T., Área Estadística y Actuarial,</a:t>
            </a:r>
            <a:r>
              <a:rPr lang="es-ES" sz="2200" dirty="0"/>
              <a:t>edumel@melpel.com.ar</a:t>
            </a:r>
          </a:p>
          <a:p>
            <a:r>
              <a:rPr lang="es-ES" sz="2200" b="1" dirty="0"/>
              <a:t>Daniel Sarto</a:t>
            </a:r>
          </a:p>
          <a:p>
            <a:pPr marL="0" indent="0">
              <a:buNone/>
            </a:pPr>
            <a:r>
              <a:rPr lang="es-AR" sz="2200" dirty="0"/>
              <a:t>Profesor Titular Regular F.C.E. U.B.A., investigador del CEDESE, </a:t>
            </a:r>
            <a:r>
              <a:rPr lang="es-ES" sz="2200" dirty="0"/>
              <a:t>sartodaniel@yahoo.com.ar</a:t>
            </a:r>
          </a:p>
          <a:p>
            <a:r>
              <a:rPr lang="es-ES" sz="2200" b="1" dirty="0"/>
              <a:t>Carolina C. Castro</a:t>
            </a:r>
          </a:p>
          <a:p>
            <a:pPr marL="0" indent="0">
              <a:buNone/>
            </a:pPr>
            <a:r>
              <a:rPr lang="es-AR" sz="2200" dirty="0"/>
              <a:t>Profesora Adjunta Regular F.C.E. U.B.A., investigadora del CEDESE,</a:t>
            </a:r>
            <a:r>
              <a:rPr lang="es-ES" sz="2200" dirty="0"/>
              <a:t> cccastro@x-project.com.ar</a:t>
            </a:r>
          </a:p>
          <a:p>
            <a:r>
              <a:rPr lang="es-ES" sz="2200" b="1" dirty="0"/>
              <a:t>Marina Russo</a:t>
            </a:r>
          </a:p>
          <a:p>
            <a:pPr marL="0" indent="0">
              <a:buNone/>
            </a:pPr>
            <a:r>
              <a:rPr lang="es-AR" sz="2200" dirty="0"/>
              <a:t>Investigadora del CEDESE, </a:t>
            </a:r>
            <a:r>
              <a:rPr lang="es-ES" sz="2200" dirty="0"/>
              <a:t>marinarusso@hotmail.com</a:t>
            </a:r>
          </a:p>
          <a:p>
            <a:r>
              <a:rPr lang="es-ES" sz="2200" b="1" dirty="0"/>
              <a:t>Aldana </a:t>
            </a:r>
            <a:r>
              <a:rPr lang="es-ES" sz="2200" b="1" dirty="0" err="1"/>
              <a:t>Mastrodonato</a:t>
            </a:r>
            <a:endParaRPr lang="es-ES" sz="2200" b="1" dirty="0"/>
          </a:p>
          <a:p>
            <a:pPr marL="0" indent="0">
              <a:buNone/>
            </a:pPr>
            <a:r>
              <a:rPr lang="es-AR" sz="2200" dirty="0"/>
              <a:t>Investigadora del CEDESE, </a:t>
            </a:r>
            <a:r>
              <a:rPr lang="es-ES" sz="2200" dirty="0"/>
              <a:t>aldimastro@gmail.com</a:t>
            </a:r>
          </a:p>
          <a:p>
            <a:r>
              <a:rPr lang="es-ES" sz="2200" b="1" dirty="0"/>
              <a:t>Juan Ignacio de Oyarbide</a:t>
            </a:r>
          </a:p>
          <a:p>
            <a:pPr marL="0" indent="0">
              <a:buNone/>
            </a:pPr>
            <a:r>
              <a:rPr lang="es-AR" sz="2200" dirty="0"/>
              <a:t>Investigador del CEDESE,</a:t>
            </a:r>
            <a:r>
              <a:rPr lang="es-ES" sz="2200" dirty="0"/>
              <a:t> jideoyarbide@hotmail.com</a:t>
            </a:r>
            <a:endParaRPr lang="es-AR" sz="2200" dirty="0"/>
          </a:p>
          <a:p>
            <a:endParaRPr lang="es-AR" sz="1500" dirty="0"/>
          </a:p>
        </p:txBody>
      </p:sp>
    </p:spTree>
    <p:extLst>
      <p:ext uri="{BB962C8B-B14F-4D97-AF65-F5344CB8AC3E}">
        <p14:creationId xmlns:p14="http://schemas.microsoft.com/office/powerpoint/2010/main" val="30011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4D9DDAE6-DAC1-42EF-8AE3-DF6B73D273A1}"/>
              </a:ext>
            </a:extLst>
          </p:cNvPr>
          <p:cNvPicPr>
            <a:picLocks noChangeAspect="1"/>
          </p:cNvPicPr>
          <p:nvPr/>
        </p:nvPicPr>
        <p:blipFill>
          <a:blip r:embed="rId2"/>
          <a:stretch>
            <a:fillRect/>
          </a:stretch>
        </p:blipFill>
        <p:spPr>
          <a:xfrm>
            <a:off x="200025" y="204787"/>
            <a:ext cx="5977255" cy="2150135"/>
          </a:xfrm>
          <a:prstGeom prst="rect">
            <a:avLst/>
          </a:prstGeom>
        </p:spPr>
      </p:pic>
      <p:sp>
        <p:nvSpPr>
          <p:cNvPr id="3" name="Rectángulo 2">
            <a:extLst>
              <a:ext uri="{FF2B5EF4-FFF2-40B4-BE49-F238E27FC236}">
                <a16:creationId xmlns:a16="http://schemas.microsoft.com/office/drawing/2014/main" xmlns="" id="{5A789B2B-C419-47C5-8C38-60F4DD0D6D71}"/>
              </a:ext>
            </a:extLst>
          </p:cNvPr>
          <p:cNvSpPr/>
          <p:nvPr/>
        </p:nvSpPr>
        <p:spPr>
          <a:xfrm>
            <a:off x="7049789" y="342245"/>
            <a:ext cx="5199416" cy="923330"/>
          </a:xfrm>
          <a:prstGeom prst="rect">
            <a:avLst/>
          </a:prstGeom>
        </p:spPr>
        <p:txBody>
          <a:bodyPr wrap="square">
            <a:spAutoFit/>
          </a:bodyPr>
          <a:lstStyle/>
          <a:p>
            <a:r>
              <a:rPr lang="es-ES" dirty="0"/>
              <a:t>https://www.who.int/news/item/05-10-2020-covid-19-disrupting-mental-health-services-in-most-countries-who-survey</a:t>
            </a:r>
          </a:p>
        </p:txBody>
      </p:sp>
      <p:pic>
        <p:nvPicPr>
          <p:cNvPr id="4" name="Imagen 3">
            <a:extLst>
              <a:ext uri="{FF2B5EF4-FFF2-40B4-BE49-F238E27FC236}">
                <a16:creationId xmlns:a16="http://schemas.microsoft.com/office/drawing/2014/main" xmlns="" id="{E02B38B6-7FB4-494B-88A8-225C8307E247}"/>
              </a:ext>
            </a:extLst>
          </p:cNvPr>
          <p:cNvPicPr>
            <a:picLocks noChangeAspect="1"/>
          </p:cNvPicPr>
          <p:nvPr/>
        </p:nvPicPr>
        <p:blipFill>
          <a:blip r:embed="rId3"/>
          <a:stretch>
            <a:fillRect/>
          </a:stretch>
        </p:blipFill>
        <p:spPr>
          <a:xfrm>
            <a:off x="3576320" y="1966245"/>
            <a:ext cx="8437758" cy="4656487"/>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xmlns="" id="{34C77C5D-C435-48D7-90AC-C960F74859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79523" y="2938919"/>
            <a:ext cx="3392602" cy="1988681"/>
          </a:xfrm>
          <a:prstGeom prst="rect">
            <a:avLst/>
          </a:prstGeom>
        </p:spPr>
      </p:pic>
    </p:spTree>
    <p:extLst>
      <p:ext uri="{BB962C8B-B14F-4D97-AF65-F5344CB8AC3E}">
        <p14:creationId xmlns:p14="http://schemas.microsoft.com/office/powerpoint/2010/main" val="1692967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ight Triangle 21">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xmlns="" id="{7C44C4AC-BDC3-4408-94BB-63C5FAA73EFF}"/>
              </a:ext>
            </a:extLst>
          </p:cNvPr>
          <p:cNvPicPr>
            <a:picLocks noChangeAspect="1"/>
          </p:cNvPicPr>
          <p:nvPr/>
        </p:nvPicPr>
        <p:blipFill>
          <a:blip r:embed="rId2"/>
          <a:stretch>
            <a:fillRect/>
          </a:stretch>
        </p:blipFill>
        <p:spPr>
          <a:xfrm>
            <a:off x="962163" y="929267"/>
            <a:ext cx="7746709" cy="4957892"/>
          </a:xfrm>
          <a:prstGeom prst="rect">
            <a:avLst/>
          </a:prstGeom>
        </p:spPr>
      </p:pic>
    </p:spTree>
    <p:extLst>
      <p:ext uri="{BB962C8B-B14F-4D97-AF65-F5344CB8AC3E}">
        <p14:creationId xmlns:p14="http://schemas.microsoft.com/office/powerpoint/2010/main" val="401201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90761B7-7618-4805-B55F-C4A410E945AB}"/>
              </a:ext>
            </a:extLst>
          </p:cNvPr>
          <p:cNvPicPr>
            <a:picLocks noChangeAspect="1"/>
          </p:cNvPicPr>
          <p:nvPr/>
        </p:nvPicPr>
        <p:blipFill>
          <a:blip r:embed="rId2"/>
          <a:stretch>
            <a:fillRect/>
          </a:stretch>
        </p:blipFill>
        <p:spPr>
          <a:xfrm>
            <a:off x="309245" y="0"/>
            <a:ext cx="6049838" cy="2825095"/>
          </a:xfrm>
          <a:prstGeom prst="rect">
            <a:avLst/>
          </a:prstGeom>
        </p:spPr>
      </p:pic>
      <p:sp>
        <p:nvSpPr>
          <p:cNvPr id="4" name="Rectángulo 3">
            <a:extLst>
              <a:ext uri="{FF2B5EF4-FFF2-40B4-BE49-F238E27FC236}">
                <a16:creationId xmlns:a16="http://schemas.microsoft.com/office/drawing/2014/main" xmlns="" id="{950F9402-AD62-466E-9EB2-BBC180F97648}"/>
              </a:ext>
            </a:extLst>
          </p:cNvPr>
          <p:cNvSpPr/>
          <p:nvPr/>
        </p:nvSpPr>
        <p:spPr>
          <a:xfrm>
            <a:off x="2814320" y="2083415"/>
            <a:ext cx="6096000" cy="923330"/>
          </a:xfrm>
          <a:prstGeom prst="rect">
            <a:avLst/>
          </a:prstGeom>
        </p:spPr>
        <p:txBody>
          <a:bodyPr>
            <a:spAutoFit/>
          </a:bodyPr>
          <a:lstStyle/>
          <a:p>
            <a:r>
              <a:rPr lang="es-ES" dirty="0"/>
              <a:t>https://www.who.int/news/item/01-06-2020-covid-19-significantly-impacts-health-services-for-noncommunicable-diseases</a:t>
            </a:r>
          </a:p>
        </p:txBody>
      </p:sp>
      <p:pic>
        <p:nvPicPr>
          <p:cNvPr id="5" name="Imagen 4">
            <a:extLst>
              <a:ext uri="{FF2B5EF4-FFF2-40B4-BE49-F238E27FC236}">
                <a16:creationId xmlns:a16="http://schemas.microsoft.com/office/drawing/2014/main" xmlns="" id="{45CDFA8E-26EC-432D-8B3D-FA7EB179AA0A}"/>
              </a:ext>
            </a:extLst>
          </p:cNvPr>
          <p:cNvPicPr>
            <a:picLocks noChangeAspect="1"/>
          </p:cNvPicPr>
          <p:nvPr/>
        </p:nvPicPr>
        <p:blipFill>
          <a:blip r:embed="rId3"/>
          <a:stretch>
            <a:fillRect/>
          </a:stretch>
        </p:blipFill>
        <p:spPr>
          <a:xfrm>
            <a:off x="468313" y="3815063"/>
            <a:ext cx="5627687" cy="2186894"/>
          </a:xfrm>
          <a:prstGeom prst="rect">
            <a:avLst/>
          </a:prstGeom>
        </p:spPr>
      </p:pic>
      <p:pic>
        <p:nvPicPr>
          <p:cNvPr id="6" name="Imagen 5">
            <a:extLst>
              <a:ext uri="{FF2B5EF4-FFF2-40B4-BE49-F238E27FC236}">
                <a16:creationId xmlns:a16="http://schemas.microsoft.com/office/drawing/2014/main" xmlns="" id="{4FF1063F-4729-4CC7-8609-3CD16DD0B998}"/>
              </a:ext>
            </a:extLst>
          </p:cNvPr>
          <p:cNvPicPr>
            <a:picLocks noChangeAspect="1"/>
          </p:cNvPicPr>
          <p:nvPr/>
        </p:nvPicPr>
        <p:blipFill>
          <a:blip r:embed="rId4"/>
          <a:stretch>
            <a:fillRect/>
          </a:stretch>
        </p:blipFill>
        <p:spPr>
          <a:xfrm>
            <a:off x="6359083" y="3006745"/>
            <a:ext cx="4914389" cy="3232183"/>
          </a:xfrm>
          <a:prstGeom prst="rect">
            <a:avLst/>
          </a:prstGeom>
        </p:spPr>
      </p:pic>
    </p:spTree>
    <p:extLst>
      <p:ext uri="{BB962C8B-B14F-4D97-AF65-F5344CB8AC3E}">
        <p14:creationId xmlns:p14="http://schemas.microsoft.com/office/powerpoint/2010/main" val="2783923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ight Triangle 3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6FD06E7-7B10-415A-95AD-6F5D05E8ADB4}"/>
              </a:ext>
            </a:extLst>
          </p:cNvPr>
          <p:cNvSpPr>
            <a:spLocks noGrp="1"/>
          </p:cNvSpPr>
          <p:nvPr>
            <p:ph type="title"/>
          </p:nvPr>
        </p:nvSpPr>
        <p:spPr>
          <a:xfrm>
            <a:off x="1006900" y="1188637"/>
            <a:ext cx="3141430" cy="4480726"/>
          </a:xfrm>
        </p:spPr>
        <p:txBody>
          <a:bodyPr>
            <a:normAutofit/>
          </a:bodyPr>
          <a:lstStyle/>
          <a:p>
            <a:pPr algn="r"/>
            <a:r>
              <a:rPr lang="es-AR" sz="4600" dirty="0"/>
              <a:t>¿Qué esperar?</a:t>
            </a:r>
          </a:p>
        </p:txBody>
      </p:sp>
      <p:cxnSp>
        <p:nvCxnSpPr>
          <p:cNvPr id="39" name="Straight Connector 3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38910C2A-A17E-4974-8DCD-71BCF0565990}"/>
              </a:ext>
            </a:extLst>
          </p:cNvPr>
          <p:cNvSpPr>
            <a:spLocks noGrp="1"/>
          </p:cNvSpPr>
          <p:nvPr>
            <p:ph idx="1"/>
          </p:nvPr>
        </p:nvSpPr>
        <p:spPr>
          <a:xfrm>
            <a:off x="4319411" y="704849"/>
            <a:ext cx="5186539" cy="5526307"/>
          </a:xfrm>
        </p:spPr>
        <p:txBody>
          <a:bodyPr anchor="ctr">
            <a:noAutofit/>
          </a:bodyPr>
          <a:lstStyle/>
          <a:p>
            <a:pPr lvl="1" algn="just">
              <a:spcBef>
                <a:spcPct val="50000"/>
              </a:spcBef>
              <a:buClr>
                <a:srgbClr val="000066"/>
              </a:buClr>
              <a:defRPr/>
            </a:pPr>
            <a:r>
              <a:rPr lang="es-ES" altLang="es-AR" sz="2200" dirty="0"/>
              <a:t>Mayor desarrollo al momento de diagnóstico de enfermedades no transmisibles (hipertensión, diabetes, cáncer, enfermedades cardiovasculares, etc.).</a:t>
            </a:r>
          </a:p>
          <a:p>
            <a:pPr lvl="1" algn="just">
              <a:spcBef>
                <a:spcPct val="50000"/>
              </a:spcBef>
              <a:buClr>
                <a:srgbClr val="000066"/>
              </a:buClr>
              <a:defRPr/>
            </a:pPr>
            <a:r>
              <a:rPr lang="es-ES" altLang="es-AR" sz="2200" dirty="0"/>
              <a:t>Mayor desarrollo y complicación en patologías que ocasionan visitas a urgencias.</a:t>
            </a:r>
          </a:p>
          <a:p>
            <a:pPr lvl="1" algn="just">
              <a:spcBef>
                <a:spcPct val="50000"/>
              </a:spcBef>
              <a:buClr>
                <a:srgbClr val="000066"/>
              </a:buClr>
              <a:defRPr/>
            </a:pPr>
            <a:r>
              <a:rPr lang="es-ES" altLang="es-AR" sz="2200" dirty="0"/>
              <a:t>Incremento en la cantidad de casos de enfermedades prevenibles por vacunación (sarampión, varicela, etc.)</a:t>
            </a:r>
          </a:p>
          <a:p>
            <a:pPr lvl="1" algn="just">
              <a:spcBef>
                <a:spcPct val="50000"/>
              </a:spcBef>
              <a:buClr>
                <a:srgbClr val="000066"/>
              </a:buClr>
              <a:defRPr/>
            </a:pPr>
            <a:r>
              <a:rPr lang="es-ES" altLang="es-AR" sz="2200" dirty="0"/>
              <a:t>Incremento en la cantidad y desarrollo de enfermedades mentales.</a:t>
            </a:r>
          </a:p>
        </p:txBody>
      </p:sp>
      <p:sp>
        <p:nvSpPr>
          <p:cNvPr id="4" name="Cerrar llave 3">
            <a:extLst>
              <a:ext uri="{FF2B5EF4-FFF2-40B4-BE49-F238E27FC236}">
                <a16:creationId xmlns:a16="http://schemas.microsoft.com/office/drawing/2014/main" xmlns="" id="{60A67BDF-597F-4522-BECB-2BEE68DB0622}"/>
              </a:ext>
            </a:extLst>
          </p:cNvPr>
          <p:cNvSpPr/>
          <p:nvPr/>
        </p:nvSpPr>
        <p:spPr>
          <a:xfrm>
            <a:off x="9505950" y="704849"/>
            <a:ext cx="571496" cy="526732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xmlns="" id="{B82FCA9E-3238-4BE5-9F26-AD9358505BAB}"/>
              </a:ext>
            </a:extLst>
          </p:cNvPr>
          <p:cNvSpPr txBox="1"/>
          <p:nvPr/>
        </p:nvSpPr>
        <p:spPr>
          <a:xfrm>
            <a:off x="10253122" y="2662488"/>
            <a:ext cx="1507108" cy="1200329"/>
          </a:xfrm>
          <a:prstGeom prst="rect">
            <a:avLst/>
          </a:prstGeom>
          <a:noFill/>
        </p:spPr>
        <p:txBody>
          <a:bodyPr wrap="square" rtlCol="0">
            <a:spAutoFit/>
          </a:bodyPr>
          <a:lstStyle/>
          <a:p>
            <a:r>
              <a:rPr lang="es-ES" dirty="0"/>
              <a:t>Incremento en tasas de uso y costo promedio</a:t>
            </a:r>
          </a:p>
        </p:txBody>
      </p:sp>
    </p:spTree>
    <p:extLst>
      <p:ext uri="{BB962C8B-B14F-4D97-AF65-F5344CB8AC3E}">
        <p14:creationId xmlns:p14="http://schemas.microsoft.com/office/powerpoint/2010/main" val="383891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F474090D-CD95-4B41-BE3D-6596953D32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ight Triangle 4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B8F3E811-B104-4DFF-951A-008C860FF1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6FD06E7-7B10-415A-95AD-6F5D05E8ADB4}"/>
              </a:ext>
            </a:extLst>
          </p:cNvPr>
          <p:cNvSpPr>
            <a:spLocks noGrp="1"/>
          </p:cNvSpPr>
          <p:nvPr>
            <p:ph type="title"/>
          </p:nvPr>
        </p:nvSpPr>
        <p:spPr>
          <a:xfrm>
            <a:off x="7812505" y="1311194"/>
            <a:ext cx="3481914" cy="3405880"/>
          </a:xfrm>
        </p:spPr>
        <p:txBody>
          <a:bodyPr>
            <a:normAutofit/>
          </a:bodyPr>
          <a:lstStyle/>
          <a:p>
            <a:r>
              <a:rPr lang="es-AR" sz="2900" dirty="0"/>
              <a:t>¿Regulación y supervisión?</a:t>
            </a:r>
          </a:p>
        </p:txBody>
      </p:sp>
      <p:sp>
        <p:nvSpPr>
          <p:cNvPr id="3" name="Marcador de contenido 2">
            <a:extLst>
              <a:ext uri="{FF2B5EF4-FFF2-40B4-BE49-F238E27FC236}">
                <a16:creationId xmlns:a16="http://schemas.microsoft.com/office/drawing/2014/main" xmlns="" id="{38910C2A-A17E-4974-8DCD-71BCF0565990}"/>
              </a:ext>
            </a:extLst>
          </p:cNvPr>
          <p:cNvSpPr>
            <a:spLocks noGrp="1"/>
          </p:cNvSpPr>
          <p:nvPr>
            <p:ph idx="1"/>
          </p:nvPr>
        </p:nvSpPr>
        <p:spPr>
          <a:xfrm>
            <a:off x="897581" y="866275"/>
            <a:ext cx="6394673" cy="5149514"/>
          </a:xfrm>
        </p:spPr>
        <p:txBody>
          <a:bodyPr anchor="ctr">
            <a:normAutofit/>
          </a:bodyPr>
          <a:lstStyle/>
          <a:p>
            <a:pPr algn="just">
              <a:lnSpc>
                <a:spcPct val="120000"/>
              </a:lnSpc>
            </a:pPr>
            <a:r>
              <a:rPr lang="es-ES" sz="2400" dirty="0"/>
              <a:t>Incremento en la demanda de atención y estudios de mayor complejidad</a:t>
            </a:r>
          </a:p>
          <a:p>
            <a:pPr algn="just">
              <a:lnSpc>
                <a:spcPct val="120000"/>
              </a:lnSpc>
            </a:pPr>
            <a:r>
              <a:rPr lang="es-ES" sz="2400" dirty="0"/>
              <a:t>Concentración en zonas de mayor población, y para franjas etarias específicas</a:t>
            </a:r>
          </a:p>
          <a:p>
            <a:pPr algn="just">
              <a:lnSpc>
                <a:spcPct val="120000"/>
              </a:lnSpc>
            </a:pPr>
            <a:r>
              <a:rPr lang="es-ES" sz="2400" dirty="0"/>
              <a:t>¿Existen requerimientos de información para realizar una supervisión prudencial del sistema</a:t>
            </a:r>
            <a:r>
              <a:rPr lang="es-ES" sz="2400"/>
              <a:t>? </a:t>
            </a:r>
            <a:endParaRPr lang="es-ES" sz="2400" dirty="0"/>
          </a:p>
          <a:p>
            <a:pPr algn="just">
              <a:lnSpc>
                <a:spcPct val="120000"/>
              </a:lnSpc>
            </a:pPr>
            <a:endParaRPr lang="es-ES" sz="1900" dirty="0"/>
          </a:p>
          <a:p>
            <a:pPr algn="just">
              <a:lnSpc>
                <a:spcPct val="120000"/>
              </a:lnSpc>
            </a:pPr>
            <a:endParaRPr lang="es-AR" sz="1900" dirty="0"/>
          </a:p>
        </p:txBody>
      </p:sp>
    </p:spTree>
    <p:extLst>
      <p:ext uri="{BB962C8B-B14F-4D97-AF65-F5344CB8AC3E}">
        <p14:creationId xmlns:p14="http://schemas.microsoft.com/office/powerpoint/2010/main" val="393054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0">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descr="21_Jorn_Actuariales_PPT_zocalo">
            <a:extLst>
              <a:ext uri="{FF2B5EF4-FFF2-40B4-BE49-F238E27FC236}">
                <a16:creationId xmlns:a16="http://schemas.microsoft.com/office/drawing/2014/main" xmlns="" id="{9B2CD819-6FBA-4829-AB4D-336CCFE9E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02088"/>
            <a:ext cx="12191999" cy="28829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40BEBDD6-9521-4C34-88B3-1FA95B2936A5}"/>
              </a:ext>
            </a:extLst>
          </p:cNvPr>
          <p:cNvSpPr>
            <a:spLocks noGrp="1"/>
          </p:cNvSpPr>
          <p:nvPr>
            <p:ph type="title"/>
          </p:nvPr>
        </p:nvSpPr>
        <p:spPr>
          <a:xfrm>
            <a:off x="1523998" y="2873696"/>
            <a:ext cx="10342882" cy="2481240"/>
          </a:xfrm>
        </p:spPr>
        <p:txBody>
          <a:bodyPr vert="horz" lIns="91440" tIns="45720" rIns="91440" bIns="45720" rtlCol="0" anchor="b">
            <a:normAutofit fontScale="90000"/>
          </a:bodyPr>
          <a:lstStyle/>
          <a:p>
            <a:r>
              <a:rPr lang="en-US" sz="4000" b="1" kern="1200" dirty="0" err="1">
                <a:solidFill>
                  <a:schemeClr val="tx1"/>
                </a:solidFill>
                <a:latin typeface="+mj-lt"/>
                <a:ea typeface="+mj-ea"/>
                <a:cs typeface="+mj-cs"/>
              </a:rPr>
              <a:t>Muchas</a:t>
            </a:r>
            <a:r>
              <a:rPr lang="en-US" sz="4000" b="1" kern="1200" dirty="0">
                <a:solidFill>
                  <a:schemeClr val="tx1"/>
                </a:solidFill>
                <a:latin typeface="+mj-lt"/>
                <a:ea typeface="+mj-ea"/>
                <a:cs typeface="+mj-cs"/>
              </a:rPr>
              <a:t> gracias</a:t>
            </a:r>
            <a:r>
              <a:rPr lang="en-US" sz="4800" kern="1200" dirty="0">
                <a:solidFill>
                  <a:schemeClr val="tx1"/>
                </a:solidFill>
                <a:latin typeface="+mj-lt"/>
                <a:ea typeface="+mj-ea"/>
                <a:cs typeface="+mj-cs"/>
              </a:rPr>
              <a:t/>
            </a:r>
            <a:br>
              <a:rPr lang="en-US" sz="4800" kern="1200" dirty="0">
                <a:solidFill>
                  <a:schemeClr val="tx1"/>
                </a:solidFill>
                <a:latin typeface="+mj-lt"/>
                <a:ea typeface="+mj-ea"/>
                <a:cs typeface="+mj-cs"/>
              </a:rPr>
            </a:br>
            <a:r>
              <a:rPr lang="en-US" sz="3600" b="1" kern="1200" dirty="0">
                <a:latin typeface="+mj-lt"/>
                <a:ea typeface="+mj-ea"/>
                <a:cs typeface="+mj-cs"/>
              </a:rPr>
              <a:t>Centro de </a:t>
            </a:r>
            <a:r>
              <a:rPr lang="en-US" sz="3600" b="1" kern="1200" dirty="0" err="1">
                <a:latin typeface="+mj-lt"/>
                <a:ea typeface="+mj-ea"/>
                <a:cs typeface="+mj-cs"/>
              </a:rPr>
              <a:t>Estudios</a:t>
            </a:r>
            <a:r>
              <a:rPr lang="en-US" sz="3600" b="1" kern="1200" dirty="0">
                <a:latin typeface="+mj-lt"/>
                <a:ea typeface="+mj-ea"/>
                <a:cs typeface="+mj-cs"/>
              </a:rPr>
              <a:t> </a:t>
            </a:r>
            <a:r>
              <a:rPr lang="en-US" sz="3600" b="1" dirty="0"/>
              <a:t>del Seguro (http://www.economicas.uba.ar/institutos_y_centros/cedese/)</a:t>
            </a:r>
            <a:r>
              <a:rPr lang="en-US" sz="3600" b="1" kern="1200" dirty="0">
                <a:latin typeface="+mj-lt"/>
                <a:ea typeface="+mj-ea"/>
                <a:cs typeface="+mj-cs"/>
              </a:rPr>
              <a:t/>
            </a:r>
            <a:br>
              <a:rPr lang="en-US" sz="3600" b="1" kern="1200" dirty="0">
                <a:latin typeface="+mj-lt"/>
                <a:ea typeface="+mj-ea"/>
                <a:cs typeface="+mj-cs"/>
              </a:rPr>
            </a:br>
            <a:r>
              <a:rPr lang="en-US" sz="3600" b="1" kern="1200" dirty="0">
                <a:latin typeface="+mj-lt"/>
                <a:ea typeface="+mj-ea"/>
                <a:cs typeface="+mj-cs"/>
              </a:rPr>
              <a:t/>
            </a:r>
            <a:br>
              <a:rPr lang="en-US" sz="3600" b="1" kern="1200" dirty="0">
                <a:latin typeface="+mj-lt"/>
                <a:ea typeface="+mj-ea"/>
                <a:cs typeface="+mj-cs"/>
              </a:rPr>
            </a:br>
            <a:endParaRPr lang="en-US" sz="4800" b="1" kern="1200" dirty="0">
              <a:latin typeface="+mj-lt"/>
              <a:ea typeface="+mj-ea"/>
              <a:cs typeface="+mj-cs"/>
            </a:endParaRPr>
          </a:p>
        </p:txBody>
      </p:sp>
      <p:pic>
        <p:nvPicPr>
          <p:cNvPr id="3" name="Imagen 2">
            <a:extLst>
              <a:ext uri="{FF2B5EF4-FFF2-40B4-BE49-F238E27FC236}">
                <a16:creationId xmlns:a16="http://schemas.microsoft.com/office/drawing/2014/main" xmlns="" id="{AE4AFBB4-7F6C-4F81-AEDD-8CCEF60CDD09}"/>
              </a:ext>
            </a:extLst>
          </p:cNvPr>
          <p:cNvPicPr>
            <a:picLocks noChangeAspect="1"/>
          </p:cNvPicPr>
          <p:nvPr/>
        </p:nvPicPr>
        <p:blipFill>
          <a:blip r:embed="rId3"/>
          <a:stretch>
            <a:fillRect/>
          </a:stretch>
        </p:blipFill>
        <p:spPr>
          <a:xfrm>
            <a:off x="1504005" y="4405033"/>
            <a:ext cx="3183576" cy="1134290"/>
          </a:xfrm>
          <a:prstGeom prst="rect">
            <a:avLst/>
          </a:prstGeom>
        </p:spPr>
      </p:pic>
    </p:spTree>
    <p:extLst>
      <p:ext uri="{BB962C8B-B14F-4D97-AF65-F5344CB8AC3E}">
        <p14:creationId xmlns:p14="http://schemas.microsoft.com/office/powerpoint/2010/main" val="261790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ight Triangle 3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6FD06E7-7B10-415A-95AD-6F5D05E8ADB4}"/>
              </a:ext>
            </a:extLst>
          </p:cNvPr>
          <p:cNvSpPr>
            <a:spLocks noGrp="1"/>
          </p:cNvSpPr>
          <p:nvPr>
            <p:ph type="title"/>
          </p:nvPr>
        </p:nvSpPr>
        <p:spPr>
          <a:xfrm>
            <a:off x="1006900" y="1188637"/>
            <a:ext cx="3141430" cy="4480726"/>
          </a:xfrm>
        </p:spPr>
        <p:txBody>
          <a:bodyPr>
            <a:normAutofit/>
          </a:bodyPr>
          <a:lstStyle/>
          <a:p>
            <a:pPr algn="r"/>
            <a:r>
              <a:rPr lang="es-AR" sz="4600" dirty="0"/>
              <a:t>Análisis comparativo</a:t>
            </a:r>
          </a:p>
        </p:txBody>
      </p:sp>
      <p:cxnSp>
        <p:nvCxnSpPr>
          <p:cNvPr id="39" name="Straight Connector 3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38910C2A-A17E-4974-8DCD-71BCF0565990}"/>
              </a:ext>
            </a:extLst>
          </p:cNvPr>
          <p:cNvSpPr>
            <a:spLocks noGrp="1"/>
          </p:cNvSpPr>
          <p:nvPr>
            <p:ph idx="1"/>
          </p:nvPr>
        </p:nvSpPr>
        <p:spPr>
          <a:xfrm>
            <a:off x="4319411" y="1338488"/>
            <a:ext cx="7056335" cy="4265244"/>
          </a:xfrm>
        </p:spPr>
        <p:txBody>
          <a:bodyPr anchor="ctr">
            <a:noAutofit/>
          </a:bodyPr>
          <a:lstStyle/>
          <a:p>
            <a:pPr lvl="1" algn="just">
              <a:spcBef>
                <a:spcPct val="50000"/>
              </a:spcBef>
              <a:buClr>
                <a:srgbClr val="000066"/>
              </a:buClr>
              <a:defRPr/>
            </a:pPr>
            <a:r>
              <a:rPr lang="es-ES" altLang="es-AR" sz="2200" dirty="0"/>
              <a:t>Mercado de seguros regulado por la Superintendencia de Seguros de la Nación (Argentina).</a:t>
            </a:r>
          </a:p>
          <a:p>
            <a:pPr lvl="1" algn="just">
              <a:spcBef>
                <a:spcPct val="50000"/>
              </a:spcBef>
              <a:buClr>
                <a:srgbClr val="000066"/>
              </a:buClr>
              <a:defRPr/>
            </a:pPr>
            <a:r>
              <a:rPr lang="es-ES" altLang="es-AR" sz="2200" dirty="0"/>
              <a:t>Sistema de Obras Sociales regulado por la Superintendencia de Seguros de Salud (Argentina).</a:t>
            </a:r>
          </a:p>
          <a:p>
            <a:pPr lvl="1" algn="just">
              <a:spcBef>
                <a:spcPct val="50000"/>
              </a:spcBef>
              <a:buClr>
                <a:srgbClr val="000066"/>
              </a:buClr>
              <a:defRPr/>
            </a:pPr>
            <a:r>
              <a:rPr lang="es-ES" altLang="es-AR" sz="2200" dirty="0"/>
              <a:t>Mercado bancario regulado por la Superintendencia de Entidades Financieras (Argentina).</a:t>
            </a:r>
          </a:p>
          <a:p>
            <a:pPr lvl="1" algn="just">
              <a:spcBef>
                <a:spcPct val="50000"/>
              </a:spcBef>
              <a:buClr>
                <a:srgbClr val="000066"/>
              </a:buClr>
              <a:defRPr/>
            </a:pPr>
            <a:r>
              <a:rPr lang="es-ES" altLang="es-AR" sz="2200" dirty="0"/>
              <a:t>Sistema de salud de otros países:</a:t>
            </a:r>
          </a:p>
          <a:p>
            <a:pPr lvl="2" algn="just">
              <a:spcBef>
                <a:spcPct val="50000"/>
              </a:spcBef>
              <a:buClr>
                <a:srgbClr val="000066"/>
              </a:buClr>
              <a:defRPr/>
            </a:pPr>
            <a:r>
              <a:rPr lang="es-ES" altLang="es-AR" sz="2200" dirty="0"/>
              <a:t>Chile</a:t>
            </a:r>
          </a:p>
          <a:p>
            <a:pPr lvl="2" algn="just">
              <a:spcBef>
                <a:spcPct val="50000"/>
              </a:spcBef>
              <a:buClr>
                <a:srgbClr val="000066"/>
              </a:buClr>
              <a:defRPr/>
            </a:pPr>
            <a:r>
              <a:rPr lang="es-ES" altLang="es-AR" sz="2200" dirty="0"/>
              <a:t>Colombia </a:t>
            </a:r>
          </a:p>
          <a:p>
            <a:pPr lvl="2" algn="just">
              <a:spcBef>
                <a:spcPct val="50000"/>
              </a:spcBef>
              <a:buClr>
                <a:srgbClr val="000066"/>
              </a:buClr>
              <a:defRPr/>
            </a:pPr>
            <a:r>
              <a:rPr lang="es-ES" altLang="es-AR" sz="2200" dirty="0"/>
              <a:t>Brasil</a:t>
            </a:r>
          </a:p>
        </p:txBody>
      </p:sp>
    </p:spTree>
    <p:extLst>
      <p:ext uri="{BB962C8B-B14F-4D97-AF65-F5344CB8AC3E}">
        <p14:creationId xmlns:p14="http://schemas.microsoft.com/office/powerpoint/2010/main" val="41927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FD06E7-7B10-415A-95AD-6F5D05E8ADB4}"/>
              </a:ext>
            </a:extLst>
          </p:cNvPr>
          <p:cNvSpPr>
            <a:spLocks noGrp="1"/>
          </p:cNvSpPr>
          <p:nvPr>
            <p:ph type="title"/>
          </p:nvPr>
        </p:nvSpPr>
        <p:spPr>
          <a:xfrm>
            <a:off x="1653363" y="365760"/>
            <a:ext cx="9367203" cy="1188720"/>
          </a:xfrm>
        </p:spPr>
        <p:txBody>
          <a:bodyPr>
            <a:normAutofit/>
          </a:bodyPr>
          <a:lstStyle/>
          <a:p>
            <a:pPr>
              <a:spcBef>
                <a:spcPct val="50000"/>
              </a:spcBef>
              <a:defRPr/>
            </a:pPr>
            <a:r>
              <a:rPr lang="es-ES" altLang="es-AR" sz="4100">
                <a:latin typeface="+mj-lt"/>
              </a:rPr>
              <a:t>Aspectos analizados en forma comparativa</a:t>
            </a:r>
          </a:p>
        </p:txBody>
      </p:sp>
      <p:sp>
        <p:nvSpPr>
          <p:cNvPr id="61" name="Freeform: Shape 60">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xmlns="" id="{38910C2A-A17E-4974-8DCD-71BCF0565990}"/>
              </a:ext>
            </a:extLst>
          </p:cNvPr>
          <p:cNvSpPr>
            <a:spLocks noGrp="1"/>
          </p:cNvSpPr>
          <p:nvPr>
            <p:ph idx="1"/>
          </p:nvPr>
        </p:nvSpPr>
        <p:spPr>
          <a:xfrm>
            <a:off x="1653363" y="2176272"/>
            <a:ext cx="9367204" cy="4315968"/>
          </a:xfrm>
        </p:spPr>
        <p:txBody>
          <a:bodyPr anchor="t">
            <a:noAutofit/>
          </a:bodyPr>
          <a:lstStyle/>
          <a:p>
            <a:pPr>
              <a:spcBef>
                <a:spcPct val="50000"/>
              </a:spcBef>
              <a:buClr>
                <a:srgbClr val="000066"/>
              </a:buClr>
              <a:defRPr/>
            </a:pPr>
            <a:r>
              <a:rPr lang="es-ES" altLang="es-AR" sz="2200" dirty="0"/>
              <a:t>Criterios técnicos de determinación de tarifas.</a:t>
            </a:r>
          </a:p>
          <a:p>
            <a:pPr>
              <a:spcBef>
                <a:spcPct val="50000"/>
              </a:spcBef>
              <a:buClr>
                <a:srgbClr val="000066"/>
              </a:buClr>
              <a:defRPr/>
            </a:pPr>
            <a:r>
              <a:rPr lang="es-ES" altLang="es-AR" sz="2200" dirty="0"/>
              <a:t>Criterios técnicos de exteriorización de pasivos.</a:t>
            </a:r>
          </a:p>
          <a:p>
            <a:pPr>
              <a:spcBef>
                <a:spcPct val="50000"/>
              </a:spcBef>
              <a:buClr>
                <a:srgbClr val="000066"/>
              </a:buClr>
              <a:defRPr/>
            </a:pPr>
            <a:r>
              <a:rPr lang="es-ES" altLang="es-AR" sz="2200" dirty="0"/>
              <a:t>Criterios técnicos para la selección del menú de inversiones.</a:t>
            </a:r>
          </a:p>
          <a:p>
            <a:pPr>
              <a:spcBef>
                <a:spcPct val="50000"/>
              </a:spcBef>
              <a:buClr>
                <a:srgbClr val="000066"/>
              </a:buClr>
              <a:defRPr/>
            </a:pPr>
            <a:r>
              <a:rPr lang="es-ES" altLang="es-AR" sz="2200" dirty="0"/>
              <a:t>Marco cualitativo y cuantitativo de la gestión de riesgos, incluyendo aspectos de disciplina de mercado.</a:t>
            </a:r>
          </a:p>
          <a:p>
            <a:pPr>
              <a:spcBef>
                <a:spcPct val="50000"/>
              </a:spcBef>
              <a:buClr>
                <a:srgbClr val="000066"/>
              </a:buClr>
              <a:defRPr/>
            </a:pPr>
            <a:r>
              <a:rPr lang="es-ES" altLang="es-AR" sz="2200" dirty="0"/>
              <a:t>Requerimientos de capital y liquidez necesarios para asegurar:</a:t>
            </a:r>
          </a:p>
          <a:p>
            <a:pPr lvl="1">
              <a:spcBef>
                <a:spcPct val="50000"/>
              </a:spcBef>
              <a:buClr>
                <a:srgbClr val="000066"/>
              </a:buClr>
              <a:defRPr/>
            </a:pPr>
            <a:r>
              <a:rPr lang="es-ES" altLang="es-AR" sz="2200" dirty="0"/>
              <a:t>protección de los afiliados,</a:t>
            </a:r>
          </a:p>
          <a:p>
            <a:pPr lvl="1">
              <a:spcBef>
                <a:spcPct val="50000"/>
              </a:spcBef>
              <a:buClr>
                <a:srgbClr val="000066"/>
              </a:buClr>
              <a:defRPr/>
            </a:pPr>
            <a:r>
              <a:rPr lang="es-ES" altLang="es-AR" sz="2200" dirty="0"/>
              <a:t>cubriendo riesgos prestacionales específicos, operacionales, de mercado, crédito y estratégicos.</a:t>
            </a:r>
          </a:p>
          <a:p>
            <a:pPr>
              <a:spcBef>
                <a:spcPct val="50000"/>
              </a:spcBef>
              <a:buClr>
                <a:srgbClr val="000066"/>
              </a:buClr>
              <a:defRPr/>
            </a:pPr>
            <a:r>
              <a:rPr lang="es-ES" altLang="es-AR" sz="2200" dirty="0"/>
              <a:t>Aspectos de solvencia.</a:t>
            </a:r>
          </a:p>
        </p:txBody>
      </p:sp>
    </p:spTree>
    <p:extLst>
      <p:ext uri="{BB962C8B-B14F-4D97-AF65-F5344CB8AC3E}">
        <p14:creationId xmlns:p14="http://schemas.microsoft.com/office/powerpoint/2010/main" val="291871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F474090D-CD95-4B41-BE3D-6596953D32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ight Triangle 4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B8F3E811-B104-4DFF-951A-008C860FF1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6FD06E7-7B10-415A-95AD-6F5D05E8ADB4}"/>
              </a:ext>
            </a:extLst>
          </p:cNvPr>
          <p:cNvSpPr>
            <a:spLocks noGrp="1"/>
          </p:cNvSpPr>
          <p:nvPr>
            <p:ph type="title"/>
          </p:nvPr>
        </p:nvSpPr>
        <p:spPr>
          <a:xfrm>
            <a:off x="7812505" y="1311194"/>
            <a:ext cx="3481914" cy="3405880"/>
          </a:xfrm>
        </p:spPr>
        <p:txBody>
          <a:bodyPr>
            <a:normAutofit/>
          </a:bodyPr>
          <a:lstStyle/>
          <a:p>
            <a:r>
              <a:rPr lang="es-AR" sz="2900" dirty="0"/>
              <a:t>¿Qué tiene en común la actividad de las empresas de medicina prepaga (EMP) con las entidades financieras y aseguradoras?</a:t>
            </a:r>
          </a:p>
        </p:txBody>
      </p:sp>
      <p:sp>
        <p:nvSpPr>
          <p:cNvPr id="3" name="Marcador de contenido 2">
            <a:extLst>
              <a:ext uri="{FF2B5EF4-FFF2-40B4-BE49-F238E27FC236}">
                <a16:creationId xmlns:a16="http://schemas.microsoft.com/office/drawing/2014/main" xmlns="" id="{38910C2A-A17E-4974-8DCD-71BCF0565990}"/>
              </a:ext>
            </a:extLst>
          </p:cNvPr>
          <p:cNvSpPr>
            <a:spLocks noGrp="1"/>
          </p:cNvSpPr>
          <p:nvPr>
            <p:ph idx="1"/>
          </p:nvPr>
        </p:nvSpPr>
        <p:spPr>
          <a:xfrm>
            <a:off x="897581" y="866275"/>
            <a:ext cx="6394673" cy="5149514"/>
          </a:xfrm>
        </p:spPr>
        <p:txBody>
          <a:bodyPr anchor="ctr">
            <a:normAutofit fontScale="77500" lnSpcReduction="20000"/>
          </a:bodyPr>
          <a:lstStyle/>
          <a:p>
            <a:pPr marL="0" indent="0" algn="just">
              <a:lnSpc>
                <a:spcPct val="120000"/>
              </a:lnSpc>
              <a:buNone/>
            </a:pPr>
            <a:r>
              <a:rPr lang="es-ES" dirty="0"/>
              <a:t>La oferta pública de servicios con percepción inmediata de cuotas y prestación diferida de beneficios. Estas entidades están sujetas a </a:t>
            </a:r>
            <a:r>
              <a:rPr lang="es-ES" b="1" dirty="0"/>
              <a:t>distintos riesgos</a:t>
            </a:r>
            <a:r>
              <a:rPr lang="es-ES" dirty="0"/>
              <a:t>, y por ende cabe el análisis de dicha situación bajo el esquema general de </a:t>
            </a:r>
            <a:r>
              <a:rPr lang="es-ES" b="1" dirty="0"/>
              <a:t>Gestión del Riesgo Empresario</a:t>
            </a:r>
            <a:r>
              <a:rPr lang="es-ES" dirty="0"/>
              <a:t> y con sus requerimientos cualitativos y cuantitativos emergentes.</a:t>
            </a:r>
          </a:p>
          <a:p>
            <a:pPr marL="0" indent="0" algn="just">
              <a:lnSpc>
                <a:spcPct val="120000"/>
              </a:lnSpc>
              <a:buNone/>
            </a:pPr>
            <a:r>
              <a:rPr lang="es-ES" dirty="0"/>
              <a:t>Por este motivo decidimos analizar su marco regulatorio, en materia legal y reglamentaria, y establecer analogías en materia de estructura patrimonial y aspectos de gestión de riesgos y solvencia con referencia a las normativas del Banco Central  y de la Superintendencia de Seguros de la Nación</a:t>
            </a:r>
            <a:r>
              <a:rPr lang="es-ES" sz="2600" dirty="0"/>
              <a:t>.</a:t>
            </a:r>
            <a:endParaRPr lang="es-AR" sz="1900" dirty="0"/>
          </a:p>
        </p:txBody>
      </p:sp>
    </p:spTree>
    <p:extLst>
      <p:ext uri="{BB962C8B-B14F-4D97-AF65-F5344CB8AC3E}">
        <p14:creationId xmlns:p14="http://schemas.microsoft.com/office/powerpoint/2010/main" val="302282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2">
            <a:extLst>
              <a:ext uri="{FF2B5EF4-FFF2-40B4-BE49-F238E27FC236}">
                <a16:creationId xmlns:a16="http://schemas.microsoft.com/office/drawing/2014/main" xmlns="" id="{AD4E338B-1B9E-4F4A-B3C9-DDC250299E99}"/>
              </a:ext>
            </a:extLst>
          </p:cNvPr>
          <p:cNvGraphicFramePr>
            <a:graphicFrameLocks noGrp="1"/>
          </p:cNvGraphicFramePr>
          <p:nvPr>
            <p:extLst>
              <p:ext uri="{D42A27DB-BD31-4B8C-83A1-F6EECF244321}">
                <p14:modId xmlns:p14="http://schemas.microsoft.com/office/powerpoint/2010/main" val="3300851375"/>
              </p:ext>
            </p:extLst>
          </p:nvPr>
        </p:nvGraphicFramePr>
        <p:xfrm>
          <a:off x="659056" y="643466"/>
          <a:ext cx="10873887" cy="5571068"/>
        </p:xfrm>
        <a:graphic>
          <a:graphicData uri="http://schemas.openxmlformats.org/drawingml/2006/table">
            <a:tbl>
              <a:tblPr firstRow="1">
                <a:tableStyleId>{9D7B26C5-4107-4FEC-AEDC-1716B250A1EF}</a:tableStyleId>
              </a:tblPr>
              <a:tblGrid>
                <a:gridCol w="2050894">
                  <a:extLst>
                    <a:ext uri="{9D8B030D-6E8A-4147-A177-3AD203B41FA5}">
                      <a16:colId xmlns:a16="http://schemas.microsoft.com/office/drawing/2014/main" xmlns="" val="2368360815"/>
                    </a:ext>
                  </a:extLst>
                </a:gridCol>
                <a:gridCol w="2385053">
                  <a:extLst>
                    <a:ext uri="{9D8B030D-6E8A-4147-A177-3AD203B41FA5}">
                      <a16:colId xmlns:a16="http://schemas.microsoft.com/office/drawing/2014/main" xmlns="" val="2477939535"/>
                    </a:ext>
                  </a:extLst>
                </a:gridCol>
                <a:gridCol w="2915955">
                  <a:extLst>
                    <a:ext uri="{9D8B030D-6E8A-4147-A177-3AD203B41FA5}">
                      <a16:colId xmlns:a16="http://schemas.microsoft.com/office/drawing/2014/main" xmlns="" val="369484971"/>
                    </a:ext>
                  </a:extLst>
                </a:gridCol>
                <a:gridCol w="3521985">
                  <a:extLst>
                    <a:ext uri="{9D8B030D-6E8A-4147-A177-3AD203B41FA5}">
                      <a16:colId xmlns:a16="http://schemas.microsoft.com/office/drawing/2014/main" xmlns="" val="3258220067"/>
                    </a:ext>
                  </a:extLst>
                </a:gridCol>
              </a:tblGrid>
              <a:tr h="751678">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Aspecto a analizar</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EMP</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Seguros </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Bancos</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00257133"/>
                  </a:ext>
                </a:extLst>
              </a:tr>
              <a:tr h="4311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Objeto</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No está limitado</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a:t>Exclusivo</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Exclusivo</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364936"/>
                  </a:ext>
                </a:extLst>
              </a:tr>
              <a:tr h="2033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Capital mínimo</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No definido por la Autoridad de Aplicación.</a:t>
                      </a:r>
                    </a:p>
                    <a:p>
                      <a:pPr algn="l"/>
                      <a:r>
                        <a:rPr lang="es-ES" sz="2100" dirty="0"/>
                        <a:t>Según figura jurídica.</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Resolución 39.957/2016: capital a acreditar por ramas.</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a:buFont typeface="Arial" panose="020B0604020202020204" pitchFamily="34" charset="0"/>
                        <a:buNone/>
                      </a:pPr>
                      <a:r>
                        <a:rPr lang="es-ES" sz="2100" dirty="0"/>
                        <a:t>Mayor valor que resulte de: Exigencia básica (según clase y categoría) y la suma de las determinadas por riesgo de crédito, mercado y operacional.</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783754"/>
                  </a:ext>
                </a:extLst>
              </a:tr>
              <a:tr h="23544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a:t>Determinación de tarifas</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La SSS definirá una matriz de cálculo actuarial de ajuste por riesgo. </a:t>
                      </a:r>
                      <a:r>
                        <a:rPr lang="es-ES" sz="2100" u="sng" dirty="0"/>
                        <a:t>No se encuentra definida.</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a:t>Deben estar elaboradas sobre bases técnicas (aprobadas por SSN), se debe tener en cuenta experiencia siniestral.</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ES" sz="2100" dirty="0"/>
                        <a:t>Plazos, tasas de interés, comisiones y cargos de cualquier naturaleza deben ajustarse a normas del BCRA</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577005"/>
                  </a:ext>
                </a:extLst>
              </a:tr>
            </a:tbl>
          </a:graphicData>
        </a:graphic>
      </p:graphicFrame>
    </p:spTree>
    <p:extLst>
      <p:ext uri="{BB962C8B-B14F-4D97-AF65-F5344CB8AC3E}">
        <p14:creationId xmlns:p14="http://schemas.microsoft.com/office/powerpoint/2010/main" val="52180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2">
            <a:extLst>
              <a:ext uri="{FF2B5EF4-FFF2-40B4-BE49-F238E27FC236}">
                <a16:creationId xmlns:a16="http://schemas.microsoft.com/office/drawing/2014/main" xmlns="" id="{AD4E338B-1B9E-4F4A-B3C9-DDC250299E99}"/>
              </a:ext>
            </a:extLst>
          </p:cNvPr>
          <p:cNvGraphicFramePr>
            <a:graphicFrameLocks noGrp="1"/>
          </p:cNvGraphicFramePr>
          <p:nvPr>
            <p:extLst>
              <p:ext uri="{D42A27DB-BD31-4B8C-83A1-F6EECF244321}">
                <p14:modId xmlns:p14="http://schemas.microsoft.com/office/powerpoint/2010/main" val="2523980101"/>
              </p:ext>
            </p:extLst>
          </p:nvPr>
        </p:nvGraphicFramePr>
        <p:xfrm>
          <a:off x="659056" y="642325"/>
          <a:ext cx="10873887" cy="5573349"/>
        </p:xfrm>
        <a:graphic>
          <a:graphicData uri="http://schemas.openxmlformats.org/drawingml/2006/table">
            <a:tbl>
              <a:tblPr firstRow="1">
                <a:tableStyleId>{9D7B26C5-4107-4FEC-AEDC-1716B250A1EF}</a:tableStyleId>
              </a:tblPr>
              <a:tblGrid>
                <a:gridCol w="1522670">
                  <a:extLst>
                    <a:ext uri="{9D8B030D-6E8A-4147-A177-3AD203B41FA5}">
                      <a16:colId xmlns:a16="http://schemas.microsoft.com/office/drawing/2014/main" xmlns="" val="2368360815"/>
                    </a:ext>
                  </a:extLst>
                </a:gridCol>
                <a:gridCol w="2582779">
                  <a:extLst>
                    <a:ext uri="{9D8B030D-6E8A-4147-A177-3AD203B41FA5}">
                      <a16:colId xmlns:a16="http://schemas.microsoft.com/office/drawing/2014/main" xmlns="" val="2477939535"/>
                    </a:ext>
                  </a:extLst>
                </a:gridCol>
                <a:gridCol w="3593432">
                  <a:extLst>
                    <a:ext uri="{9D8B030D-6E8A-4147-A177-3AD203B41FA5}">
                      <a16:colId xmlns:a16="http://schemas.microsoft.com/office/drawing/2014/main" xmlns="" val="369484971"/>
                    </a:ext>
                  </a:extLst>
                </a:gridCol>
                <a:gridCol w="3175006">
                  <a:extLst>
                    <a:ext uri="{9D8B030D-6E8A-4147-A177-3AD203B41FA5}">
                      <a16:colId xmlns:a16="http://schemas.microsoft.com/office/drawing/2014/main" xmlns="" val="3258220067"/>
                    </a:ext>
                  </a:extLst>
                </a:gridCol>
              </a:tblGrid>
              <a:tr h="72277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Aspecto a analizar</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EMP</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Seguros </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s-ES" sz="2100" b="1" dirty="0">
                          <a:solidFill>
                            <a:schemeClr val="tx1">
                              <a:lumMod val="75000"/>
                              <a:lumOff val="25000"/>
                            </a:schemeClr>
                          </a:solidFill>
                        </a:rPr>
                        <a:t>Bancos</a:t>
                      </a:r>
                    </a:p>
                  </a:txBody>
                  <a:tcPr marL="72123" marR="72123" marT="36061" marB="36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00257133"/>
                  </a:ext>
                </a:extLst>
              </a:tr>
              <a:tr h="1739942">
                <a:tc>
                  <a:txBody>
                    <a:bodyPr/>
                    <a:lstStyle/>
                    <a:p>
                      <a:pPr algn="l"/>
                      <a:r>
                        <a:rPr lang="es-ES" sz="1800" dirty="0"/>
                        <a:t>Determinación de pasivos (Reservas Técnicas)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No hay exigencias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La SSN define los criterios para las reservas técnicas y de siniestros pendientes (protección de los asegurados). </a:t>
                      </a:r>
                    </a:p>
                    <a:p>
                      <a:pPr algn="l"/>
                      <a:r>
                        <a:rPr lang="es-ES" sz="1800" dirty="0"/>
                        <a:t>Constituir una reserva legal del 20% del capital social.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Deben constituir una reserva legal con una proporción de sus utilidades según lo establezca el BCRA.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364936"/>
                  </a:ext>
                </a:extLst>
              </a:tr>
              <a:tr h="1623695">
                <a:tc>
                  <a:txBody>
                    <a:bodyPr/>
                    <a:lstStyle/>
                    <a:p>
                      <a:pPr algn="l"/>
                      <a:r>
                        <a:rPr lang="es-ES" sz="1800" dirty="0"/>
                        <a:t>Solvencia e Inversiones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La SSS entre sus funciones debe determinar las condiciones de solvencia financiera. </a:t>
                      </a:r>
                      <a:r>
                        <a:rPr lang="es-ES" sz="1800" u="sng" dirty="0"/>
                        <a:t>No hay regulación al respecto</a:t>
                      </a:r>
                      <a:r>
                        <a:rPr lang="es-ES" sz="18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Deben diseñar Normas sobre Política y Procedimientos de Inversiones (NPPI) y limita las inversiones para el Estado de Cobertura.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s-ES" sz="1800" dirty="0"/>
                        <a:t>Deben adaptarse a las normas de liquidez y solvencia según lo establecen los artículos 30 y 31 de la Ley 21.526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783754"/>
                  </a:ext>
                </a:extLst>
              </a:tr>
              <a:tr h="1486942">
                <a:tc>
                  <a:txBody>
                    <a:bodyPr/>
                    <a:lstStyle/>
                    <a:p>
                      <a:pPr algn="l"/>
                      <a:r>
                        <a:rPr lang="es-ES" sz="1800" dirty="0"/>
                        <a:t>Gestión de riesgos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No se menciona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La gestión de riesgos hace a la actividad aseguradora, se debe definir política de suscripción y retención de riesgos, los lineamientos para su gestión.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Capitales mínimos por riesgo según normas del BCRA y lineamientos para gestión cualitativa y cuantitativa (Com. “A” 5394 de feb/2013)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577005"/>
                  </a:ext>
                </a:extLst>
              </a:tr>
            </a:tbl>
          </a:graphicData>
        </a:graphic>
      </p:graphicFrame>
    </p:spTree>
    <p:extLst>
      <p:ext uri="{BB962C8B-B14F-4D97-AF65-F5344CB8AC3E}">
        <p14:creationId xmlns:p14="http://schemas.microsoft.com/office/powerpoint/2010/main" val="177917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xmlns="" id="{7045466B-3CAD-4431-AF50-4EB1E0495E2F}"/>
              </a:ext>
            </a:extLst>
          </p:cNvPr>
          <p:cNvGraphicFramePr>
            <a:graphicFrameLocks noGrp="1"/>
          </p:cNvGraphicFramePr>
          <p:nvPr>
            <p:extLst>
              <p:ext uri="{D42A27DB-BD31-4B8C-83A1-F6EECF244321}">
                <p14:modId xmlns:p14="http://schemas.microsoft.com/office/powerpoint/2010/main" val="3404577896"/>
              </p:ext>
            </p:extLst>
          </p:nvPr>
        </p:nvGraphicFramePr>
        <p:xfrm>
          <a:off x="643896" y="625641"/>
          <a:ext cx="10858293" cy="5629670"/>
        </p:xfrm>
        <a:graphic>
          <a:graphicData uri="http://schemas.openxmlformats.org/drawingml/2006/table">
            <a:tbl>
              <a:tblPr firstRow="1">
                <a:tableStyleId>{616DA210-FB5B-4158-B5E0-FEB733F419BA}</a:tableStyleId>
              </a:tblPr>
              <a:tblGrid>
                <a:gridCol w="1803050">
                  <a:extLst>
                    <a:ext uri="{9D8B030D-6E8A-4147-A177-3AD203B41FA5}">
                      <a16:colId xmlns:a16="http://schemas.microsoft.com/office/drawing/2014/main" xmlns="" val="2368360815"/>
                    </a:ext>
                  </a:extLst>
                </a:gridCol>
                <a:gridCol w="1669765">
                  <a:extLst>
                    <a:ext uri="{9D8B030D-6E8A-4147-A177-3AD203B41FA5}">
                      <a16:colId xmlns:a16="http://schemas.microsoft.com/office/drawing/2014/main" xmlns="" val="2477939535"/>
                    </a:ext>
                  </a:extLst>
                </a:gridCol>
                <a:gridCol w="2082614">
                  <a:extLst>
                    <a:ext uri="{9D8B030D-6E8A-4147-A177-3AD203B41FA5}">
                      <a16:colId xmlns:a16="http://schemas.microsoft.com/office/drawing/2014/main" xmlns="" val="369484971"/>
                    </a:ext>
                  </a:extLst>
                </a:gridCol>
                <a:gridCol w="2752354">
                  <a:extLst>
                    <a:ext uri="{9D8B030D-6E8A-4147-A177-3AD203B41FA5}">
                      <a16:colId xmlns:a16="http://schemas.microsoft.com/office/drawing/2014/main" xmlns="" val="3258220067"/>
                    </a:ext>
                  </a:extLst>
                </a:gridCol>
                <a:gridCol w="2550510">
                  <a:extLst>
                    <a:ext uri="{9D8B030D-6E8A-4147-A177-3AD203B41FA5}">
                      <a16:colId xmlns:a16="http://schemas.microsoft.com/office/drawing/2014/main" xmlns="" val="176548478"/>
                    </a:ext>
                  </a:extLst>
                </a:gridCol>
              </a:tblGrid>
              <a:tr h="413444">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Aspecto a analizar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Argentina (EMP)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Chile (ISAPRE)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Colombia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AR"/>
                    </a:p>
                  </a:txBody>
                  <a:tcPr/>
                </a:tc>
                <a:extLst>
                  <a:ext uri="{0D108BD9-81ED-4DB2-BD59-A6C34878D82A}">
                    <a16:rowId xmlns:a16="http://schemas.microsoft.com/office/drawing/2014/main" xmlns="" val="2900257133"/>
                  </a:ext>
                </a:extLst>
              </a:tr>
              <a:tr h="373688">
                <a:tc vMerge="1">
                  <a:txBody>
                    <a:bodyPr/>
                    <a:lstStyle/>
                    <a:p>
                      <a:pPr algn="ctr"/>
                      <a:endParaRPr lang="es-ES" sz="1600" dirty="0"/>
                    </a:p>
                  </a:txBody>
                  <a:tcPr anchor="ctr"/>
                </a:tc>
                <a:tc vMerge="1">
                  <a:txBody>
                    <a:bodyPr/>
                    <a:lstStyle/>
                    <a:p>
                      <a:pPr algn="ctr"/>
                      <a:endParaRPr lang="es-ES" sz="1600" dirty="0"/>
                    </a:p>
                  </a:txBody>
                  <a:tcPr anchor="ctr"/>
                </a:tc>
                <a:tc vMerge="1">
                  <a:txBody>
                    <a:bodyPr/>
                    <a:lstStyle/>
                    <a:p>
                      <a:pPr algn="ctr"/>
                      <a:endParaRPr lang="es-ES" sz="1600" dirty="0"/>
                    </a:p>
                  </a:txBody>
                  <a:tcPr anchor="ctr"/>
                </a:tc>
                <a:tc>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EPS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s-AR" sz="2100" b="1" kern="1200" dirty="0">
                          <a:solidFill>
                            <a:schemeClr val="tx1">
                              <a:lumMod val="75000"/>
                              <a:lumOff val="25000"/>
                            </a:schemeClr>
                          </a:solidFill>
                          <a:latin typeface="Calibri"/>
                          <a:ea typeface="+mn-ea"/>
                          <a:cs typeface="+mn-cs"/>
                        </a:rPr>
                        <a:t>Medicina Prepagada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185445494"/>
                  </a:ext>
                </a:extLst>
              </a:tr>
              <a:tr h="400251">
                <a:tc>
                  <a:txBody>
                    <a:bodyPr/>
                    <a:lstStyle/>
                    <a:p>
                      <a:pPr algn="l"/>
                      <a:r>
                        <a:rPr lang="es-ES" sz="1800" dirty="0"/>
                        <a:t>Objeto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No está limitado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Exclusivo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Exclusivo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AR" sz="1800" dirty="0"/>
                        <a:t>Exclusivo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364936"/>
                  </a:ext>
                </a:extLst>
              </a:tr>
              <a:tr h="2070860">
                <a:tc>
                  <a:txBody>
                    <a:bodyPr/>
                    <a:lstStyle/>
                    <a:p>
                      <a:pPr algn="l"/>
                      <a:r>
                        <a:rPr lang="es-ES" sz="1800" dirty="0"/>
                        <a:t>Capital mínimo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No definido por la Autoridad de Aplicación, según figura jurídica.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Requiere un capital mínimo para entrar al mercado y limita el patrimonio al 30% de las deudas.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lang="es-ES" sz="1800" dirty="0"/>
                        <a:t>Capital mínimo y capital adicional por c/régimen o plan complementario. Constitución de un patrimonio técnico y uno adecuado (8% de ingresos operacionales).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AR" sz="1800" dirty="0"/>
                        <a:t>Capital mínimo en función del SMLMV, el cual varía en función del n°de usuarios. Servicio de ambulancias prepagadas debe tener unidades en función de usuarios.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783754"/>
                  </a:ext>
                </a:extLst>
              </a:tr>
              <a:tr h="2356495">
                <a:tc>
                  <a:txBody>
                    <a:bodyPr/>
                    <a:lstStyle/>
                    <a:p>
                      <a:pPr algn="l"/>
                      <a:r>
                        <a:rPr lang="es-ES" sz="1800" dirty="0"/>
                        <a:t>Determinación de tarifas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La SSS definirá una matriz de cálculo actuarial de ajuste por riesgo. No se encuentra definida.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 GES: prima es igual para todos usuarios.</a:t>
                      </a:r>
                    </a:p>
                    <a:p>
                      <a:pPr algn="l"/>
                      <a:r>
                        <a:rPr lang="es-ES" sz="1800" dirty="0"/>
                        <a:t>- Plan complementario: en función de la edad, sexo y carga. (Tabla de factores de ajuste por rangos de edad)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Cotizaciones de los afiliados se remiten al FOSYGA que devuelve la UPC de acuerdo al número de afiliados que tengan. Recibe también un pago ex post, la CAC en función de indicadores favorables.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800" dirty="0"/>
                        <a:t>Deben seguir principio de equidad económica, principio de suficiencia, debe utilizar información estadística homogénea y representativa y orientarse por normas de la Junta de Tarifas.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577005"/>
                  </a:ext>
                </a:extLst>
              </a:tr>
            </a:tbl>
          </a:graphicData>
        </a:graphic>
      </p:graphicFrame>
    </p:spTree>
    <p:extLst>
      <p:ext uri="{BB962C8B-B14F-4D97-AF65-F5344CB8AC3E}">
        <p14:creationId xmlns:p14="http://schemas.microsoft.com/office/powerpoint/2010/main" val="307462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xmlns="" id="{7045466B-3CAD-4431-AF50-4EB1E0495E2F}"/>
              </a:ext>
            </a:extLst>
          </p:cNvPr>
          <p:cNvGraphicFramePr>
            <a:graphicFrameLocks noGrp="1"/>
          </p:cNvGraphicFramePr>
          <p:nvPr>
            <p:extLst>
              <p:ext uri="{D42A27DB-BD31-4B8C-83A1-F6EECF244321}">
                <p14:modId xmlns:p14="http://schemas.microsoft.com/office/powerpoint/2010/main" val="695406217"/>
              </p:ext>
            </p:extLst>
          </p:nvPr>
        </p:nvGraphicFramePr>
        <p:xfrm>
          <a:off x="551879" y="554296"/>
          <a:ext cx="11088241" cy="5816024"/>
        </p:xfrm>
        <a:graphic>
          <a:graphicData uri="http://schemas.openxmlformats.org/drawingml/2006/table">
            <a:tbl>
              <a:tblPr firstRow="1">
                <a:tableStyleId>{616DA210-FB5B-4158-B5E0-FEB733F419BA}</a:tableStyleId>
              </a:tblPr>
              <a:tblGrid>
                <a:gridCol w="1217386">
                  <a:extLst>
                    <a:ext uri="{9D8B030D-6E8A-4147-A177-3AD203B41FA5}">
                      <a16:colId xmlns:a16="http://schemas.microsoft.com/office/drawing/2014/main" xmlns="" val="2368360815"/>
                    </a:ext>
                  </a:extLst>
                </a:gridCol>
                <a:gridCol w="2497935">
                  <a:extLst>
                    <a:ext uri="{9D8B030D-6E8A-4147-A177-3AD203B41FA5}">
                      <a16:colId xmlns:a16="http://schemas.microsoft.com/office/drawing/2014/main" xmlns="" val="2477939535"/>
                    </a:ext>
                  </a:extLst>
                </a:gridCol>
                <a:gridCol w="2518611">
                  <a:extLst>
                    <a:ext uri="{9D8B030D-6E8A-4147-A177-3AD203B41FA5}">
                      <a16:colId xmlns:a16="http://schemas.microsoft.com/office/drawing/2014/main" xmlns="" val="369484971"/>
                    </a:ext>
                  </a:extLst>
                </a:gridCol>
                <a:gridCol w="2390273">
                  <a:extLst>
                    <a:ext uri="{9D8B030D-6E8A-4147-A177-3AD203B41FA5}">
                      <a16:colId xmlns:a16="http://schemas.microsoft.com/office/drawing/2014/main" xmlns="" val="3258220067"/>
                    </a:ext>
                  </a:extLst>
                </a:gridCol>
                <a:gridCol w="2464036">
                  <a:extLst>
                    <a:ext uri="{9D8B030D-6E8A-4147-A177-3AD203B41FA5}">
                      <a16:colId xmlns:a16="http://schemas.microsoft.com/office/drawing/2014/main" xmlns="" val="176548478"/>
                    </a:ext>
                  </a:extLst>
                </a:gridCol>
              </a:tblGrid>
              <a:tr h="413444">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Aspecto a analizar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Argentina (EMP)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Chile (ISAPRE)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Colombia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AR"/>
                    </a:p>
                  </a:txBody>
                  <a:tcPr/>
                </a:tc>
                <a:extLst>
                  <a:ext uri="{0D108BD9-81ED-4DB2-BD59-A6C34878D82A}">
                    <a16:rowId xmlns:a16="http://schemas.microsoft.com/office/drawing/2014/main" xmlns="" val="2900257133"/>
                  </a:ext>
                </a:extLst>
              </a:tr>
              <a:tr h="373688">
                <a:tc vMerge="1">
                  <a:txBody>
                    <a:bodyPr/>
                    <a:lstStyle/>
                    <a:p>
                      <a:pPr algn="ctr"/>
                      <a:endParaRPr lang="es-ES" sz="1600" dirty="0"/>
                    </a:p>
                  </a:txBody>
                  <a:tcPr anchor="ctr"/>
                </a:tc>
                <a:tc vMerge="1">
                  <a:txBody>
                    <a:bodyPr/>
                    <a:lstStyle/>
                    <a:p>
                      <a:pPr algn="ctr"/>
                      <a:endParaRPr lang="es-ES" sz="1600" dirty="0"/>
                    </a:p>
                  </a:txBody>
                  <a:tcPr anchor="ctr"/>
                </a:tc>
                <a:tc vMerge="1">
                  <a:txBody>
                    <a:bodyPr/>
                    <a:lstStyle/>
                    <a:p>
                      <a:pPr algn="ctr"/>
                      <a:endParaRPr lang="es-ES" sz="1600" dirty="0"/>
                    </a:p>
                  </a:txBody>
                  <a:tcPr anchor="ctr"/>
                </a:tc>
                <a:tc>
                  <a:txBody>
                    <a:bodyPr/>
                    <a:lstStyle/>
                    <a:p>
                      <a:pPr marL="0" algn="ctr" defTabSz="914400" rtl="0" eaLnBrk="1" latinLnBrk="0" hangingPunct="1"/>
                      <a:r>
                        <a:rPr lang="es-ES" sz="2100" b="1" kern="1200" dirty="0">
                          <a:solidFill>
                            <a:schemeClr val="tx1">
                              <a:lumMod val="75000"/>
                              <a:lumOff val="25000"/>
                            </a:schemeClr>
                          </a:solidFill>
                          <a:latin typeface="Calibri"/>
                          <a:ea typeface="+mn-ea"/>
                          <a:cs typeface="+mn-cs"/>
                        </a:rPr>
                        <a:t>EPS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s-AR" sz="2100" b="1" kern="1200" dirty="0">
                          <a:solidFill>
                            <a:schemeClr val="tx1">
                              <a:lumMod val="75000"/>
                              <a:lumOff val="25000"/>
                            </a:schemeClr>
                          </a:solidFill>
                          <a:latin typeface="Calibri"/>
                          <a:ea typeface="+mn-ea"/>
                          <a:cs typeface="+mn-cs"/>
                        </a:rPr>
                        <a:t>Medicina Prepagada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185445494"/>
                  </a:ext>
                </a:extLst>
              </a:tr>
              <a:tr h="400251">
                <a:tc>
                  <a:txBody>
                    <a:bodyPr/>
                    <a:lstStyle/>
                    <a:p>
                      <a:pPr algn="l"/>
                      <a:r>
                        <a:rPr lang="es-ES" sz="1600" dirty="0"/>
                        <a:t>Cobertura mínima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PMO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Garantías Explicitas en Salud (GES), examen de Medicina Preventiva, protección de embarazadas y del niño RN.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600" dirty="0"/>
                        <a:t>POS, cubre desde atención primaria hasta enfermedades de alto costo.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AR" sz="1600" dirty="0"/>
                        <a:t>No otorga cobertura mínima, son planes complementarios al POS.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364936"/>
                  </a:ext>
                </a:extLst>
              </a:tr>
              <a:tr h="2070860">
                <a:tc>
                  <a:txBody>
                    <a:bodyPr/>
                    <a:lstStyle/>
                    <a:p>
                      <a:pPr algn="l"/>
                      <a:r>
                        <a:rPr lang="es-ES" sz="1600" dirty="0"/>
                        <a:t>Contrato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ES" sz="1600" dirty="0"/>
                        <a:t>- Rescisión sin limitación o penalidad.</a:t>
                      </a:r>
                    </a:p>
                    <a:p>
                      <a:pPr marL="0" indent="0" algn="l">
                        <a:buFontTx/>
                        <a:buNone/>
                      </a:pPr>
                      <a:r>
                        <a:rPr lang="es-ES" sz="1600" dirty="0"/>
                        <a:t>- No hay períodos de carencia o espera para PMO.</a:t>
                      </a:r>
                    </a:p>
                    <a:p>
                      <a:pPr marL="0" indent="0" algn="l">
                        <a:buFontTx/>
                        <a:buNone/>
                      </a:pPr>
                      <a:r>
                        <a:rPr lang="es-ES" sz="1600" dirty="0"/>
                        <a:t>- Preexistencias determinadas por declaración jurada, permite valores diferenciales.</a:t>
                      </a:r>
                    </a:p>
                    <a:p>
                      <a:pPr marL="0" indent="0" algn="l">
                        <a:buFontTx/>
                        <a:buNone/>
                      </a:pPr>
                      <a:r>
                        <a:rPr lang="es-ES" sz="1600" dirty="0"/>
                        <a:t>- Personas mayores a 65 años y 10 años de antigüedad no se puede aumentar cuota.</a:t>
                      </a:r>
                    </a:p>
                    <a:p>
                      <a:pPr marL="0" indent="0" algn="l">
                        <a:buFontTx/>
                        <a:buNone/>
                      </a:pPr>
                      <a:r>
                        <a:rPr lang="es-ES" sz="1600" dirty="0"/>
                        <a:t>- No se puede aplicar variación mayor a 3 veces el precio entre 1° y última franja etaria.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ES" sz="1600" dirty="0"/>
                        <a:t>- No pueden existir períodos de espera excepto para enfermedades preexistentes declaradas (máx. 18 meses), atención del parto, enfermedades preexistentes no declaradas (máx. 5 años).</a:t>
                      </a:r>
                    </a:p>
                    <a:p>
                      <a:pPr marL="0" indent="0" algn="l">
                        <a:buFontTx/>
                        <a:buNone/>
                      </a:pPr>
                      <a:r>
                        <a:rPr lang="es-ES" sz="1600" dirty="0"/>
                        <a:t>- Debe figurar en el contrato la nómina de prestaciones valorizadas por la ISAPRE.</a:t>
                      </a:r>
                    </a:p>
                    <a:p>
                      <a:pPr marL="0" indent="0" algn="l">
                        <a:buFontTx/>
                        <a:buNone/>
                      </a:pPr>
                      <a:r>
                        <a:rPr lang="es-ES" sz="1600" dirty="0"/>
                        <a:t>- Los excedentes de cotización (diferencia entre cotización mínima y la suma del GES y plan convenido) son propiedad del afiliado.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ES" sz="1600" kern="1200" dirty="0">
                          <a:solidFill>
                            <a:schemeClr val="tx1"/>
                          </a:solidFill>
                          <a:latin typeface="+mn-lt"/>
                          <a:ea typeface="+mn-ea"/>
                          <a:cs typeface="+mn-cs"/>
                        </a:rPr>
                        <a:t>- Los usuarios pueden elegir libremente entre redes de IPS (Instituciones prestadoras de servicios) públicas o privadas.</a:t>
                      </a:r>
                    </a:p>
                    <a:p>
                      <a:pPr marL="0" indent="0" algn="l">
                        <a:buFontTx/>
                        <a:buNone/>
                      </a:pPr>
                      <a:r>
                        <a:rPr lang="es-ES" sz="1600" kern="1200" dirty="0">
                          <a:solidFill>
                            <a:schemeClr val="tx1"/>
                          </a:solidFill>
                          <a:latin typeface="+mn-lt"/>
                          <a:ea typeface="+mn-ea"/>
                          <a:cs typeface="+mn-cs"/>
                        </a:rPr>
                        <a:t>- Existen cuotas moderadoras y copagos de acuerdo con tabuladores y tarifas ajustados por servicios y por grupos de ingresos.</a:t>
                      </a:r>
                    </a:p>
                    <a:p>
                      <a:pPr marL="0" indent="0" algn="l">
                        <a:buFontTx/>
                        <a:buNone/>
                      </a:pPr>
                      <a:r>
                        <a:rPr lang="es-ES" sz="1600" kern="1200" dirty="0">
                          <a:solidFill>
                            <a:schemeClr val="tx1"/>
                          </a:solidFill>
                          <a:latin typeface="+mn-lt"/>
                          <a:ea typeface="+mn-ea"/>
                          <a:cs typeface="+mn-cs"/>
                        </a:rPr>
                        <a:t>- Promoción de la salud y prevención de la enfermedad exentos de cobro.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Tx/>
                        <a:buNone/>
                      </a:pPr>
                      <a:r>
                        <a:rPr lang="es-AR" sz="1600" dirty="0"/>
                        <a:t>- Régimen de exclusiones y preexistencias definido en el contrato en caracteres destacados.</a:t>
                      </a:r>
                    </a:p>
                    <a:p>
                      <a:pPr marL="0" indent="0" algn="l">
                        <a:buFontTx/>
                        <a:buNone/>
                      </a:pPr>
                      <a:r>
                        <a:rPr lang="es-AR" sz="1600" dirty="0"/>
                        <a:t>- Preexistencias determinadas por declaraciones de estados de salud.</a:t>
                      </a:r>
                    </a:p>
                    <a:p>
                      <a:pPr marL="0" indent="0" algn="l">
                        <a:buFontTx/>
                        <a:buNone/>
                      </a:pPr>
                      <a:r>
                        <a:rPr lang="es-AR" sz="1600" dirty="0"/>
                        <a:t>- Deben definirse en el contrato las tarifas vigentes.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783754"/>
                  </a:ext>
                </a:extLst>
              </a:tr>
            </a:tbl>
          </a:graphicData>
        </a:graphic>
      </p:graphicFrame>
    </p:spTree>
    <p:extLst>
      <p:ext uri="{BB962C8B-B14F-4D97-AF65-F5344CB8AC3E}">
        <p14:creationId xmlns:p14="http://schemas.microsoft.com/office/powerpoint/2010/main" val="31424264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1953</Words>
  <Application>Microsoft Office PowerPoint</Application>
  <PresentationFormat>Panorámica</PresentationFormat>
  <Paragraphs>200</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Calibri Light</vt:lpstr>
      <vt:lpstr>Franklin Gothic Book</vt:lpstr>
      <vt:lpstr>Wingdings</vt:lpstr>
      <vt:lpstr>Tema de Office</vt:lpstr>
      <vt:lpstr>   Gestión Actuarial de Riesgos y Solvencia para Empresas de Medicina Prepaga</vt:lpstr>
      <vt:lpstr>Autores</vt:lpstr>
      <vt:lpstr>Análisis comparativo</vt:lpstr>
      <vt:lpstr>Aspectos analizados en forma comparativa</vt:lpstr>
      <vt:lpstr>¿Qué tiene en común la actividad de las empresas de medicina prepaga (EMP) con las entidades financieras y aseguradoras?</vt:lpstr>
      <vt:lpstr>Presentación de PowerPoint</vt:lpstr>
      <vt:lpstr>Presentación de PowerPoint</vt:lpstr>
      <vt:lpstr>Presentación de PowerPoint</vt:lpstr>
      <vt:lpstr>Presentación de PowerPoint</vt:lpstr>
      <vt:lpstr>Presentación de PowerPoint</vt:lpstr>
      <vt:lpstr>Presentación de PowerPoint</vt:lpstr>
      <vt:lpstr>Brasil: Operadoras de Saúde Suplementar (L. 9656/98)</vt:lpstr>
      <vt:lpstr>Desarrollo de marco de gestión, modelos de análisis de riesgos y solvencia</vt:lpstr>
      <vt:lpstr>Presentación de PowerPoint</vt:lpstr>
      <vt:lpstr>Presentación de PowerPoint</vt:lpstr>
      <vt:lpstr>Potencial impacto del COVID-19 en costos</vt:lpstr>
      <vt:lpstr>Presentación de PowerPoint</vt:lpstr>
      <vt:lpstr>Presentación de PowerPoint</vt:lpstr>
      <vt:lpstr>Presentación de PowerPoint</vt:lpstr>
      <vt:lpstr>Presentación de PowerPoint</vt:lpstr>
      <vt:lpstr>Presentación de PowerPoint</vt:lpstr>
      <vt:lpstr>Presentación de PowerPoint</vt:lpstr>
      <vt:lpstr>¿Qué esperar?</vt:lpstr>
      <vt:lpstr>¿Regulación y supervisión?</vt:lpstr>
      <vt:lpstr>Muchas gracias Centro de Estudios del Seguro (http://www.economicas.uba.ar/institutos_y_centros/cedese/)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Actuarial de Riesgos y Solvencia para Empresas de Medicina Prepaga</dc:title>
  <dc:creator>Carolina C. Castro</dc:creator>
  <cp:lastModifiedBy>Rocio Seoane</cp:lastModifiedBy>
  <cp:revision>3</cp:revision>
  <dcterms:created xsi:type="dcterms:W3CDTF">2020-10-30T13:51:30Z</dcterms:created>
  <dcterms:modified xsi:type="dcterms:W3CDTF">2020-11-04T21:54:03Z</dcterms:modified>
</cp:coreProperties>
</file>